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
      <p:font typeface="Work Sans"/>
      <p:regular r:id="rId28"/>
      <p:bold r:id="rId29"/>
      <p:italic r:id="rId30"/>
      <p:boldItalic r:id="rId31"/>
    </p:embeddedFont>
    <p:embeddedFont>
      <p:font typeface="Work Sans Light"/>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hCvKGiVYDIbw/LMYCHY7EKAx+w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WorkSans-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Work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boldItalic.fntdata"/><Relationship Id="rId30" Type="http://schemas.openxmlformats.org/officeDocument/2006/relationships/font" Target="fonts/WorkSans-italic.fntdata"/><Relationship Id="rId11" Type="http://schemas.openxmlformats.org/officeDocument/2006/relationships/slide" Target="slides/slide7.xml"/><Relationship Id="rId33" Type="http://schemas.openxmlformats.org/officeDocument/2006/relationships/font" Target="fonts/WorkSansLight-bold.fntdata"/><Relationship Id="rId10" Type="http://schemas.openxmlformats.org/officeDocument/2006/relationships/slide" Target="slides/slide6.xml"/><Relationship Id="rId32" Type="http://schemas.openxmlformats.org/officeDocument/2006/relationships/font" Target="fonts/WorkSansLight-regular.fntdata"/><Relationship Id="rId13" Type="http://schemas.openxmlformats.org/officeDocument/2006/relationships/slide" Target="slides/slide9.xml"/><Relationship Id="rId35" Type="http://schemas.openxmlformats.org/officeDocument/2006/relationships/font" Target="fonts/WorkSansLight-boldItalic.fntdata"/><Relationship Id="rId12" Type="http://schemas.openxmlformats.org/officeDocument/2006/relationships/slide" Target="slides/slide8.xml"/><Relationship Id="rId34" Type="http://schemas.openxmlformats.org/officeDocument/2006/relationships/font" Target="fonts/WorkSansLight-italic.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s-CO"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c66d943566_0_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 name="Google Shape;200;g2c66d943566_0_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c66d943566_4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2c66d943566_4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c66d943566_4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2c66d943566_4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2c66d943566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2c66d943566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c66d94356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2c66d94356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c66d943566_4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3" name="Google Shape;243;g2c66d943566_4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c66d943566_4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3" name="Google Shape;253;g2c66d943566_4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5331a6543_5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5331a6543_5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g1f5331a6543_5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s-CO"/>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9" name="Google Shape;26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 name="Google Shape;105;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 name="Google Shape;113;p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4" name="Google Shape;114;p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s-CO"/>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f5331a6543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1f5331a6543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9" name="Google Shape;16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 name="Google Shape;177;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c66d943566_0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 name="Google Shape;185;g2c66d943566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2" name="Google Shape;19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5" name="Shape 15"/>
        <p:cNvGrpSpPr/>
        <p:nvPr/>
      </p:nvGrpSpPr>
      <p:grpSpPr>
        <a:xfrm>
          <a:off x="0" y="0"/>
          <a:ext cx="0" cy="0"/>
          <a:chOff x="0" y="0"/>
          <a:chExt cx="0" cy="0"/>
        </a:xfrm>
      </p:grpSpPr>
      <p:pic>
        <p:nvPicPr>
          <p:cNvPr descr="Interfaz de usuario gráfica, Texto, Aplicación&#10;&#10;Descripción generada automáticamente" id="16" name="Google Shape;16;p13"/>
          <p:cNvPicPr preferRelativeResize="0"/>
          <p:nvPr/>
        </p:nvPicPr>
        <p:blipFill rotWithShape="1">
          <a:blip r:embed="rId2">
            <a:alphaModFix/>
          </a:blip>
          <a:srcRect b="0" l="0" r="0" t="0"/>
          <a:stretch/>
        </p:blipFill>
        <p:spPr>
          <a:xfrm>
            <a:off x="0" y="0"/>
            <a:ext cx="12192000" cy="6858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6" name="Shape 56"/>
        <p:cNvGrpSpPr/>
        <p:nvPr/>
      </p:nvGrpSpPr>
      <p:grpSpPr>
        <a:xfrm>
          <a:off x="0" y="0"/>
          <a:ext cx="0" cy="0"/>
          <a:chOff x="0" y="0"/>
          <a:chExt cx="0" cy="0"/>
        </a:xfrm>
      </p:grpSpPr>
      <p:sp>
        <p:nvSpPr>
          <p:cNvPr id="57" name="Google Shape;57;p2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2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2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2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61" name="Google Shape;61;p2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5" name="Shape 65"/>
        <p:cNvGrpSpPr/>
        <p:nvPr/>
      </p:nvGrpSpPr>
      <p:grpSpPr>
        <a:xfrm>
          <a:off x="0" y="0"/>
          <a:ext cx="0" cy="0"/>
          <a:chOff x="0" y="0"/>
          <a:chExt cx="0" cy="0"/>
        </a:xfrm>
      </p:grpSpPr>
      <p:sp>
        <p:nvSpPr>
          <p:cNvPr id="66" name="Google Shape;66;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70" name="Shape 70"/>
        <p:cNvGrpSpPr/>
        <p:nvPr/>
      </p:nvGrpSpPr>
      <p:grpSpPr>
        <a:xfrm>
          <a:off x="0" y="0"/>
          <a:ext cx="0" cy="0"/>
          <a:chOff x="0" y="0"/>
          <a:chExt cx="0" cy="0"/>
        </a:xfrm>
      </p:grpSpPr>
      <p:sp>
        <p:nvSpPr>
          <p:cNvPr id="71" name="Google Shape;71;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3" name="Google Shape;73;p2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4" name="Google Shape;74;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7" name="Shape 77"/>
        <p:cNvGrpSpPr/>
        <p:nvPr/>
      </p:nvGrpSpPr>
      <p:grpSpPr>
        <a:xfrm>
          <a:off x="0" y="0"/>
          <a:ext cx="0" cy="0"/>
          <a:chOff x="0" y="0"/>
          <a:chExt cx="0" cy="0"/>
        </a:xfrm>
      </p:grpSpPr>
      <p:sp>
        <p:nvSpPr>
          <p:cNvPr id="78" name="Google Shape;78;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5"/>
          <p:cNvSpPr/>
          <p:nvPr>
            <p:ph idx="2" type="pic"/>
          </p:nvPr>
        </p:nvSpPr>
        <p:spPr>
          <a:xfrm>
            <a:off x="5183188" y="987425"/>
            <a:ext cx="6172200" cy="4873625"/>
          </a:xfrm>
          <a:prstGeom prst="rect">
            <a:avLst/>
          </a:prstGeom>
          <a:noFill/>
          <a:ln>
            <a:noFill/>
          </a:ln>
        </p:spPr>
      </p:sp>
      <p:sp>
        <p:nvSpPr>
          <p:cNvPr id="80" name="Google Shape;80;p2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4" name="Shape 84"/>
        <p:cNvGrpSpPr/>
        <p:nvPr/>
      </p:nvGrpSpPr>
      <p:grpSpPr>
        <a:xfrm>
          <a:off x="0" y="0"/>
          <a:ext cx="0" cy="0"/>
          <a:chOff x="0" y="0"/>
          <a:chExt cx="0" cy="0"/>
        </a:xfrm>
      </p:grpSpPr>
      <p:sp>
        <p:nvSpPr>
          <p:cNvPr id="85" name="Google Shape;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2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90" name="Shape 90"/>
        <p:cNvGrpSpPr/>
        <p:nvPr/>
      </p:nvGrpSpPr>
      <p:grpSpPr>
        <a:xfrm>
          <a:off x="0" y="0"/>
          <a:ext cx="0" cy="0"/>
          <a:chOff x="0" y="0"/>
          <a:chExt cx="0" cy="0"/>
        </a:xfrm>
      </p:grpSpPr>
      <p:sp>
        <p:nvSpPr>
          <p:cNvPr id="91" name="Google Shape;91;p2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2" name="Google Shape;92;p2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7" name="Shape 17"/>
        <p:cNvGrpSpPr/>
        <p:nvPr/>
      </p:nvGrpSpPr>
      <p:grpSpPr>
        <a:xfrm>
          <a:off x="0" y="0"/>
          <a:ext cx="0" cy="0"/>
          <a:chOff x="0" y="0"/>
          <a:chExt cx="0" cy="0"/>
        </a:xfrm>
      </p:grpSpPr>
      <p:pic>
        <p:nvPicPr>
          <p:cNvPr descr="Patrón de fondo&#10;&#10;Descripción generada automáticamente" id="18" name="Google Shape;18;p14"/>
          <p:cNvPicPr preferRelativeResize="0"/>
          <p:nvPr/>
        </p:nvPicPr>
        <p:blipFill rotWithShape="1">
          <a:blip r:embed="rId2">
            <a:alphaModFix/>
          </a:blip>
          <a:srcRect b="0" l="0" r="0" t="0"/>
          <a:stretch/>
        </p:blipFill>
        <p:spPr>
          <a:xfrm>
            <a:off x="0" y="0"/>
            <a:ext cx="12192000" cy="6858000"/>
          </a:xfrm>
          <a:prstGeom prst="rect">
            <a:avLst/>
          </a:prstGeom>
          <a:noFill/>
          <a:ln>
            <a:noFill/>
          </a:ln>
        </p:spPr>
      </p:pic>
      <p:pic>
        <p:nvPicPr>
          <p:cNvPr id="19" name="Google Shape;19;p14"/>
          <p:cNvPicPr preferRelativeResize="0"/>
          <p:nvPr/>
        </p:nvPicPr>
        <p:blipFill rotWithShape="1">
          <a:blip r:embed="rId3">
            <a:alphaModFix/>
          </a:blip>
          <a:srcRect b="0" l="0" r="0" t="0"/>
          <a:stretch/>
        </p:blipFill>
        <p:spPr>
          <a:xfrm>
            <a:off x="11054859" y="303050"/>
            <a:ext cx="855785" cy="8339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0" name="Shape 20"/>
        <p:cNvGrpSpPr/>
        <p:nvPr/>
      </p:nvGrpSpPr>
      <p:grpSpPr>
        <a:xfrm>
          <a:off x="0" y="0"/>
          <a:ext cx="0" cy="0"/>
          <a:chOff x="0" y="0"/>
          <a:chExt cx="0" cy="0"/>
        </a:xfrm>
      </p:grpSpPr>
      <p:sp>
        <p:nvSpPr>
          <p:cNvPr id="21" name="Google Shape;21;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9" name="Shape 29"/>
        <p:cNvGrpSpPr/>
        <p:nvPr/>
      </p:nvGrpSpPr>
      <p:grpSpPr>
        <a:xfrm>
          <a:off x="0" y="0"/>
          <a:ext cx="0" cy="0"/>
          <a:chOff x="0" y="0"/>
          <a:chExt cx="0" cy="0"/>
        </a:xfrm>
      </p:grpSpPr>
      <p:pic>
        <p:nvPicPr>
          <p:cNvPr id="30" name="Google Shape;30;p17"/>
          <p:cNvPicPr preferRelativeResize="0"/>
          <p:nvPr/>
        </p:nvPicPr>
        <p:blipFill rotWithShape="1">
          <a:blip r:embed="rId2">
            <a:alphaModFix/>
          </a:blip>
          <a:srcRect b="0" l="0" r="0" t="0"/>
          <a:stretch/>
        </p:blipFill>
        <p:spPr>
          <a:xfrm>
            <a:off x="11027833" y="317431"/>
            <a:ext cx="811391" cy="79058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31" name="Shape 31"/>
        <p:cNvGrpSpPr/>
        <p:nvPr/>
      </p:nvGrpSpPr>
      <p:grpSpPr>
        <a:xfrm>
          <a:off x="0" y="0"/>
          <a:ext cx="0" cy="0"/>
          <a:chOff x="0" y="0"/>
          <a:chExt cx="0" cy="0"/>
        </a:xfrm>
      </p:grpSpPr>
      <p:sp>
        <p:nvSpPr>
          <p:cNvPr id="32" name="Google Shape;32;p1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1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4" name="Google Shape;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7" name="Shape 37"/>
        <p:cNvGrpSpPr/>
        <p:nvPr/>
      </p:nvGrpSpPr>
      <p:grpSpPr>
        <a:xfrm>
          <a:off x="0" y="0"/>
          <a:ext cx="0" cy="0"/>
          <a:chOff x="0" y="0"/>
          <a:chExt cx="0" cy="0"/>
        </a:xfrm>
      </p:grpSpPr>
      <p:sp>
        <p:nvSpPr>
          <p:cNvPr id="38" name="Google Shape;38;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1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1" name="Google Shape;41;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43" name="Shape 43"/>
        <p:cNvGrpSpPr/>
        <p:nvPr/>
      </p:nvGrpSpPr>
      <p:grpSpPr>
        <a:xfrm>
          <a:off x="0" y="0"/>
          <a:ext cx="0" cy="0"/>
          <a:chOff x="0" y="0"/>
          <a:chExt cx="0" cy="0"/>
        </a:xfrm>
      </p:grpSpPr>
      <p:sp>
        <p:nvSpPr>
          <p:cNvPr id="44" name="Google Shape;44;p2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2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6" name="Google Shape;46;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9" name="Shape 49"/>
        <p:cNvGrpSpPr/>
        <p:nvPr/>
      </p:nvGrpSpPr>
      <p:grpSpPr>
        <a:xfrm>
          <a:off x="0" y="0"/>
          <a:ext cx="0" cy="0"/>
          <a:chOff x="0" y="0"/>
          <a:chExt cx="0" cy="0"/>
        </a:xfrm>
      </p:grpSpPr>
      <p:sp>
        <p:nvSpPr>
          <p:cNvPr id="50" name="Google Shape;5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2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2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9.png"/><Relationship Id="rId5" Type="http://schemas.openxmlformats.org/officeDocument/2006/relationships/image" Target="../media/image19.png"/><Relationship Id="rId6" Type="http://schemas.openxmlformats.org/officeDocument/2006/relationships/image" Target="../media/image16.png"/><Relationship Id="rId7"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15.png"/><Relationship Id="rId5" Type="http://schemas.openxmlformats.org/officeDocument/2006/relationships/image" Target="../media/image28.png"/><Relationship Id="rId6"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
          <p:cNvSpPr txBox="1"/>
          <p:nvPr/>
        </p:nvSpPr>
        <p:spPr>
          <a:xfrm>
            <a:off x="923875" y="2069600"/>
            <a:ext cx="6340200" cy="21240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1200"/>
              </a:spcBef>
              <a:spcAft>
                <a:spcPts val="1200"/>
              </a:spcAft>
              <a:buClr>
                <a:srgbClr val="000000"/>
              </a:buClr>
              <a:buSzPts val="1100"/>
              <a:buFont typeface="Arial"/>
              <a:buNone/>
            </a:pPr>
            <a:r>
              <a:rPr b="1" i="0" lang="es-CO" sz="4000" u="none" cap="none" strike="noStrike">
                <a:solidFill>
                  <a:srgbClr val="3F3F3F"/>
                </a:solidFill>
                <a:latin typeface="Work Sans"/>
                <a:ea typeface="Work Sans"/>
                <a:cs typeface="Work Sans"/>
                <a:sym typeface="Work Sans"/>
              </a:rPr>
              <a:t>Sistema de monitoreo visual para un establecimiento</a:t>
            </a:r>
            <a:endParaRPr b="1" i="0" sz="4000" u="none" cap="none" strike="noStrike">
              <a:solidFill>
                <a:srgbClr val="3F3F3F"/>
              </a:solidFill>
              <a:latin typeface="Work Sans"/>
              <a:ea typeface="Work Sans"/>
              <a:cs typeface="Work Sans"/>
              <a:sym typeface="Work Sans"/>
            </a:endParaRPr>
          </a:p>
        </p:txBody>
      </p:sp>
      <p:pic>
        <p:nvPicPr>
          <p:cNvPr id="102" name="Google Shape;102;p1"/>
          <p:cNvPicPr preferRelativeResize="0"/>
          <p:nvPr/>
        </p:nvPicPr>
        <p:blipFill rotWithShape="1">
          <a:blip r:embed="rId3">
            <a:alphaModFix/>
          </a:blip>
          <a:srcRect b="24010" l="23687" r="24172" t="24016"/>
          <a:stretch/>
        </p:blipFill>
        <p:spPr>
          <a:xfrm>
            <a:off x="7264075" y="1786350"/>
            <a:ext cx="3850124" cy="38055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1" name="Shape 201"/>
        <p:cNvGrpSpPr/>
        <p:nvPr/>
      </p:nvGrpSpPr>
      <p:grpSpPr>
        <a:xfrm>
          <a:off x="0" y="0"/>
          <a:ext cx="0" cy="0"/>
          <a:chOff x="0" y="0"/>
          <a:chExt cx="0" cy="0"/>
        </a:xfrm>
      </p:grpSpPr>
      <p:sp>
        <p:nvSpPr>
          <p:cNvPr id="202" name="Google Shape;202;g2c66d943566_0_52"/>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Mapas de procesos BPMN</a:t>
            </a:r>
            <a:endParaRPr b="0" i="0" sz="1400" u="none" cap="none" strike="noStrike">
              <a:solidFill>
                <a:srgbClr val="000000"/>
              </a:solidFill>
              <a:latin typeface="Arial"/>
              <a:ea typeface="Arial"/>
              <a:cs typeface="Arial"/>
              <a:sym typeface="Arial"/>
            </a:endParaRPr>
          </a:p>
        </p:txBody>
      </p:sp>
      <p:pic>
        <p:nvPicPr>
          <p:cNvPr id="203" name="Google Shape;203;g2c66d943566_0_52"/>
          <p:cNvPicPr preferRelativeResize="0"/>
          <p:nvPr/>
        </p:nvPicPr>
        <p:blipFill>
          <a:blip r:embed="rId4">
            <a:alphaModFix/>
          </a:blip>
          <a:stretch>
            <a:fillRect/>
          </a:stretch>
        </p:blipFill>
        <p:spPr>
          <a:xfrm>
            <a:off x="1322450" y="1831775"/>
            <a:ext cx="6730221" cy="4642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2c66d943566_4_1"/>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Proceso de </a:t>
            </a:r>
            <a:r>
              <a:rPr lang="es-CO" sz="4400">
                <a:solidFill>
                  <a:srgbClr val="38AA00"/>
                </a:solidFill>
              </a:rPr>
              <a:t>visualización de orden</a:t>
            </a:r>
            <a:endParaRPr b="0" i="0" sz="1400" u="none" cap="none" strike="noStrike">
              <a:solidFill>
                <a:srgbClr val="000000"/>
              </a:solidFill>
              <a:latin typeface="Arial"/>
              <a:ea typeface="Arial"/>
              <a:cs typeface="Arial"/>
              <a:sym typeface="Arial"/>
            </a:endParaRPr>
          </a:p>
        </p:txBody>
      </p:sp>
      <p:pic>
        <p:nvPicPr>
          <p:cNvPr id="209" name="Google Shape;209;g2c66d943566_4_1"/>
          <p:cNvPicPr preferRelativeResize="0"/>
          <p:nvPr/>
        </p:nvPicPr>
        <p:blipFill>
          <a:blip r:embed="rId4">
            <a:alphaModFix/>
          </a:blip>
          <a:stretch>
            <a:fillRect/>
          </a:stretch>
        </p:blipFill>
        <p:spPr>
          <a:xfrm>
            <a:off x="410225" y="1960400"/>
            <a:ext cx="8248882" cy="4642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3" name="Shape 213"/>
        <p:cNvGrpSpPr/>
        <p:nvPr/>
      </p:nvGrpSpPr>
      <p:grpSpPr>
        <a:xfrm>
          <a:off x="0" y="0"/>
          <a:ext cx="0" cy="0"/>
          <a:chOff x="0" y="0"/>
          <a:chExt cx="0" cy="0"/>
        </a:xfrm>
      </p:grpSpPr>
      <p:sp>
        <p:nvSpPr>
          <p:cNvPr id="214" name="Google Shape;214;g2c66d943566_4_7"/>
          <p:cNvSpPr txBox="1"/>
          <p:nvPr/>
        </p:nvSpPr>
        <p:spPr>
          <a:xfrm>
            <a:off x="705650" y="507450"/>
            <a:ext cx="6481200" cy="15978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rgbClr val="000000"/>
              </a:buClr>
              <a:buSzPts val="4400"/>
              <a:buFont typeface="Arial"/>
              <a:buNone/>
            </a:pPr>
            <a:r>
              <a:t/>
            </a:r>
            <a:endParaRPr/>
          </a:p>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Sistema de visualización de un menú</a:t>
            </a:r>
            <a:endParaRPr b="0" i="0" sz="1400" u="none" cap="none" strike="noStrike">
              <a:solidFill>
                <a:srgbClr val="000000"/>
              </a:solidFill>
              <a:latin typeface="Arial"/>
              <a:ea typeface="Arial"/>
              <a:cs typeface="Arial"/>
              <a:sym typeface="Arial"/>
            </a:endParaRPr>
          </a:p>
        </p:txBody>
      </p:sp>
      <p:pic>
        <p:nvPicPr>
          <p:cNvPr id="215" name="Google Shape;215;g2c66d943566_4_7"/>
          <p:cNvPicPr preferRelativeResize="0"/>
          <p:nvPr/>
        </p:nvPicPr>
        <p:blipFill>
          <a:blip r:embed="rId4">
            <a:alphaModFix/>
          </a:blip>
          <a:stretch>
            <a:fillRect/>
          </a:stretch>
        </p:blipFill>
        <p:spPr>
          <a:xfrm>
            <a:off x="1132125" y="2105250"/>
            <a:ext cx="6100487" cy="44479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9" name="Shape 219"/>
        <p:cNvGrpSpPr/>
        <p:nvPr/>
      </p:nvGrpSpPr>
      <p:grpSpPr>
        <a:xfrm>
          <a:off x="0" y="0"/>
          <a:ext cx="0" cy="0"/>
          <a:chOff x="0" y="0"/>
          <a:chExt cx="0" cy="0"/>
        </a:xfrm>
      </p:grpSpPr>
      <p:sp>
        <p:nvSpPr>
          <p:cNvPr id="220" name="Google Shape;220;g2c66d943566_0_59"/>
          <p:cNvSpPr txBox="1"/>
          <p:nvPr/>
        </p:nvSpPr>
        <p:spPr>
          <a:xfrm>
            <a:off x="602525" y="1911150"/>
            <a:ext cx="10316400" cy="270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CO"/>
              <a:t>La recolección de datos es un proceso de reunión sistemática de información en el contexto de una evaluación. La evaluación es un término más amplio que se refiere a todos los métodos que se aplican para determinar lo que ocurre como resultado de implementar una intervención o práctica específica.</a:t>
            </a:r>
            <a:endParaRPr/>
          </a:p>
          <a:p>
            <a:pPr indent="0" lvl="0" marL="0" rtl="0" algn="l">
              <a:lnSpc>
                <a:spcPct val="115000"/>
              </a:lnSpc>
              <a:spcBef>
                <a:spcPts val="1200"/>
              </a:spcBef>
              <a:spcAft>
                <a:spcPts val="0"/>
              </a:spcAft>
              <a:buClr>
                <a:schemeClr val="dk1"/>
              </a:buClr>
              <a:buSzPts val="1100"/>
              <a:buFont typeface="Arial"/>
              <a:buNone/>
            </a:pPr>
            <a:r>
              <a:rPr lang="es-CO"/>
              <a:t>en este caso </a:t>
            </a:r>
            <a:r>
              <a:rPr lang="es-CO"/>
              <a:t>usamos</a:t>
            </a:r>
            <a:r>
              <a:rPr lang="es-CO"/>
              <a:t> el </a:t>
            </a:r>
            <a:r>
              <a:rPr lang="es-CO"/>
              <a:t>método</a:t>
            </a:r>
            <a:r>
              <a:rPr lang="es-CO"/>
              <a:t> de pregunta abierta, donde el nos </a:t>
            </a:r>
            <a:r>
              <a:rPr lang="es-CO"/>
              <a:t>respondió</a:t>
            </a:r>
            <a:r>
              <a:rPr lang="es-CO"/>
              <a:t> las preguntas en el archivo docs, lo cual se le </a:t>
            </a:r>
            <a:r>
              <a:rPr lang="es-CO"/>
              <a:t>preguntó</a:t>
            </a:r>
            <a:r>
              <a:rPr lang="es-CO"/>
              <a:t> </a:t>
            </a:r>
            <a:r>
              <a:rPr lang="es-CO"/>
              <a:t>cómo</a:t>
            </a:r>
            <a:r>
              <a:rPr lang="es-CO"/>
              <a:t> </a:t>
            </a:r>
            <a:r>
              <a:rPr lang="es-CO"/>
              <a:t>sería</a:t>
            </a:r>
            <a:r>
              <a:rPr lang="es-CO"/>
              <a:t> si se le implementa un </a:t>
            </a:r>
            <a:r>
              <a:rPr lang="es-CO"/>
              <a:t>menú</a:t>
            </a:r>
            <a:r>
              <a:rPr lang="es-CO"/>
              <a:t> digital al bar.</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21" name="Google Shape;221;g2c66d943566_0_59"/>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Recolección</a:t>
            </a:r>
            <a:r>
              <a:rPr lang="es-CO" sz="4400">
                <a:solidFill>
                  <a:srgbClr val="38AA00"/>
                </a:solidFill>
              </a:rPr>
              <a:t> de datos</a:t>
            </a:r>
            <a:endParaRPr sz="4400">
              <a:solidFill>
                <a:srgbClr val="38AA00"/>
              </a:solidFill>
            </a:endParaRPr>
          </a:p>
          <a:p>
            <a:pPr indent="0" lvl="0" marL="0" marR="0" rtl="0" algn="l">
              <a:lnSpc>
                <a:spcPct val="90000"/>
              </a:lnSpc>
              <a:spcBef>
                <a:spcPts val="0"/>
              </a:spcBef>
              <a:spcAft>
                <a:spcPts val="0"/>
              </a:spcAft>
              <a:buClr>
                <a:srgbClr val="000000"/>
              </a:buClr>
              <a:buSzPts val="4400"/>
              <a:buFont typeface="Arial"/>
              <a:buNone/>
            </a:pPr>
            <a:r>
              <a:t/>
            </a:r>
            <a:endParaRPr sz="4400">
              <a:solidFill>
                <a:srgbClr val="38AA00"/>
              </a:solidFill>
            </a:endParaRPr>
          </a:p>
        </p:txBody>
      </p:sp>
      <p:sp>
        <p:nvSpPr>
          <p:cNvPr id="222" name="Google Shape;222;g2c66d943566_0_59"/>
          <p:cNvSpPr txBox="1"/>
          <p:nvPr/>
        </p:nvSpPr>
        <p:spPr>
          <a:xfrm>
            <a:off x="602525" y="5254150"/>
            <a:ext cx="8717700" cy="681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Clr>
                <a:schemeClr val="dk1"/>
              </a:buClr>
              <a:buSzPts val="1100"/>
              <a:buFont typeface="Arial"/>
              <a:buNone/>
            </a:pPr>
            <a:r>
              <a:rPr b="1" lang="es-CO" sz="1500">
                <a:solidFill>
                  <a:schemeClr val="dk1"/>
                </a:solidFill>
                <a:highlight>
                  <a:schemeClr val="lt1"/>
                </a:highlight>
              </a:rPr>
              <a:t>https://docs.google.com/forms/d/e/1FAIpQLSccbeZYIVaGoYAs1l9RL_DD6tW96C5KTxdz6sH_wRKlw9WSZg/viewform</a:t>
            </a:r>
            <a:endParaRPr sz="1800">
              <a:highlight>
                <a:schemeClr val="lt1"/>
              </a:highlight>
            </a:endParaRPr>
          </a:p>
        </p:txBody>
      </p:sp>
      <p:pic>
        <p:nvPicPr>
          <p:cNvPr id="223" name="Google Shape;223;g2c66d943566_0_59"/>
          <p:cNvPicPr preferRelativeResize="0"/>
          <p:nvPr/>
        </p:nvPicPr>
        <p:blipFill>
          <a:blip r:embed="rId4">
            <a:alphaModFix/>
          </a:blip>
          <a:stretch>
            <a:fillRect/>
          </a:stretch>
        </p:blipFill>
        <p:spPr>
          <a:xfrm>
            <a:off x="9931500" y="4791475"/>
            <a:ext cx="1606350" cy="1606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2c66d943566_0_66"/>
          <p:cNvSpPr txBox="1"/>
          <p:nvPr/>
        </p:nvSpPr>
        <p:spPr>
          <a:xfrm>
            <a:off x="705650" y="1935900"/>
            <a:ext cx="6944700" cy="2644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lang="es-CO"/>
              <a:t>La conclusión general es que al implementar una carta presencial con descripciones detalladas y mini resúmenes históricos, gestionar menús con códigos QR, permitir entregas de órdenes más tranquilas y destacar la variedad de cócteles, se busca crear una experiencia innovadora, intuitiva y atractiva para los clientes en el bar. Esto no solo mejora la comprensión y elección de los productos, sino que también agiliza el servicio y promueve la satisfacción del cliente, contribuyendo a una experiencia general más positiva y memorable.</a:t>
            </a:r>
            <a:endParaRPr/>
          </a:p>
          <a:p>
            <a:pPr indent="0" lvl="0" marL="0" marR="0" rtl="0" algn="l">
              <a:lnSpc>
                <a:spcPct val="115000"/>
              </a:lnSpc>
              <a:spcBef>
                <a:spcPts val="1200"/>
              </a:spcBef>
              <a:spcAft>
                <a:spcPts val="0"/>
              </a:spcAft>
              <a:buClr>
                <a:schemeClr val="dk1"/>
              </a:buClr>
              <a:buSzPts val="1100"/>
              <a:buFont typeface="Arial"/>
              <a:buNone/>
            </a:pPr>
            <a:r>
              <a:t/>
            </a:r>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229" name="Google Shape;229;g2c66d943566_0_66"/>
          <p:cNvSpPr txBox="1"/>
          <p:nvPr/>
        </p:nvSpPr>
        <p:spPr>
          <a:xfrm>
            <a:off x="705650" y="507450"/>
            <a:ext cx="6481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Conclusión</a:t>
            </a:r>
            <a:endParaRPr sz="4400">
              <a:solidFill>
                <a:srgbClr val="38AA00"/>
              </a:solidFill>
            </a:endParaRPr>
          </a:p>
          <a:p>
            <a:pPr indent="0" lvl="0" marL="0" marR="0" rtl="0" algn="l">
              <a:lnSpc>
                <a:spcPct val="90000"/>
              </a:lnSpc>
              <a:spcBef>
                <a:spcPts val="0"/>
              </a:spcBef>
              <a:spcAft>
                <a:spcPts val="0"/>
              </a:spcAft>
              <a:buClr>
                <a:srgbClr val="000000"/>
              </a:buClr>
              <a:buSzPts val="4400"/>
              <a:buFont typeface="Arial"/>
              <a:buNone/>
            </a:pPr>
            <a:r>
              <a:t/>
            </a:r>
            <a:endParaRPr sz="4400">
              <a:solidFill>
                <a:srgbClr val="38AA00"/>
              </a:solidFill>
            </a:endParaRPr>
          </a:p>
        </p:txBody>
      </p:sp>
      <p:pic>
        <p:nvPicPr>
          <p:cNvPr id="230" name="Google Shape;230;g2c66d943566_0_66"/>
          <p:cNvPicPr preferRelativeResize="0"/>
          <p:nvPr/>
        </p:nvPicPr>
        <p:blipFill rotWithShape="1">
          <a:blip r:embed="rId4">
            <a:alphaModFix/>
          </a:blip>
          <a:srcRect b="0" l="0" r="0" t="0"/>
          <a:stretch/>
        </p:blipFill>
        <p:spPr>
          <a:xfrm>
            <a:off x="8463175" y="1513150"/>
            <a:ext cx="2857500" cy="42862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4" name="Shape 234"/>
        <p:cNvGrpSpPr/>
        <p:nvPr/>
      </p:nvGrpSpPr>
      <p:grpSpPr>
        <a:xfrm>
          <a:off x="0" y="0"/>
          <a:ext cx="0" cy="0"/>
          <a:chOff x="0" y="0"/>
          <a:chExt cx="0" cy="0"/>
        </a:xfrm>
      </p:grpSpPr>
      <p:sp>
        <p:nvSpPr>
          <p:cNvPr id="235" name="Google Shape;235;p10"/>
          <p:cNvSpPr txBox="1"/>
          <p:nvPr/>
        </p:nvSpPr>
        <p:spPr>
          <a:xfrm>
            <a:off x="987275" y="61300"/>
            <a:ext cx="4702200" cy="14037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Work Sans"/>
                <a:ea typeface="Work Sans"/>
                <a:cs typeface="Work Sans"/>
                <a:sym typeface="Work Sans"/>
              </a:rPr>
              <a:t>Requerimientos</a:t>
            </a:r>
            <a:endParaRPr b="0" i="0" sz="4300" u="none" cap="none" strike="noStrike">
              <a:solidFill>
                <a:srgbClr val="38AA00"/>
              </a:solidFill>
              <a:latin typeface="Work Sans"/>
              <a:ea typeface="Work Sans"/>
              <a:cs typeface="Work Sans"/>
              <a:sym typeface="Work Sans"/>
            </a:endParaRPr>
          </a:p>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Work Sans"/>
                <a:ea typeface="Work Sans"/>
                <a:cs typeface="Work Sans"/>
                <a:sym typeface="Work Sans"/>
              </a:rPr>
              <a:t> funcionales</a:t>
            </a:r>
            <a:endParaRPr b="0" i="0" sz="4400" u="none" cap="none" strike="noStrike">
              <a:solidFill>
                <a:srgbClr val="000000"/>
              </a:solidFill>
              <a:latin typeface="Work Sans"/>
              <a:ea typeface="Work Sans"/>
              <a:cs typeface="Work Sans"/>
              <a:sym typeface="Work Sans"/>
            </a:endParaRPr>
          </a:p>
        </p:txBody>
      </p:sp>
      <p:sp>
        <p:nvSpPr>
          <p:cNvPr id="236" name="Google Shape;236;p10"/>
          <p:cNvSpPr txBox="1"/>
          <p:nvPr/>
        </p:nvSpPr>
        <p:spPr>
          <a:xfrm>
            <a:off x="6754025" y="332200"/>
            <a:ext cx="3913500" cy="86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4400"/>
              <a:buFont typeface="Arial"/>
              <a:buNone/>
            </a:pPr>
            <a:r>
              <a:rPr b="0" i="0" lang="es-CO" sz="4400" u="none" cap="none" strike="noStrike">
                <a:solidFill>
                  <a:srgbClr val="38AA00"/>
                </a:solidFill>
                <a:latin typeface="Arial"/>
                <a:ea typeface="Arial"/>
                <a:cs typeface="Arial"/>
                <a:sym typeface="Arial"/>
              </a:rPr>
              <a:t>No funcionales</a:t>
            </a:r>
            <a:endParaRPr b="0" i="0" sz="4400" u="none" cap="none" strike="noStrike">
              <a:solidFill>
                <a:srgbClr val="38AA00"/>
              </a:solidFill>
              <a:latin typeface="Arial"/>
              <a:ea typeface="Arial"/>
              <a:cs typeface="Arial"/>
              <a:sym typeface="Arial"/>
            </a:endParaRPr>
          </a:p>
        </p:txBody>
      </p:sp>
      <p:sp>
        <p:nvSpPr>
          <p:cNvPr id="237" name="Google Shape;237;p10"/>
          <p:cNvSpPr txBox="1"/>
          <p:nvPr/>
        </p:nvSpPr>
        <p:spPr>
          <a:xfrm>
            <a:off x="423375" y="1494150"/>
            <a:ext cx="5740500" cy="48609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SzPts val="1400"/>
              <a:buChar char="●"/>
            </a:pPr>
            <a:r>
              <a:rPr b="1" lang="es-CO">
                <a:solidFill>
                  <a:schemeClr val="dk1"/>
                </a:solidFill>
              </a:rPr>
              <a:t>RF1 </a:t>
            </a:r>
            <a:r>
              <a:rPr b="1" lang="es-CO">
                <a:solidFill>
                  <a:srgbClr val="0D0D0D"/>
                </a:solidFill>
                <a:highlight>
                  <a:srgbClr val="FFFFFF"/>
                </a:highlight>
              </a:rPr>
              <a:t>Registro de usuario</a:t>
            </a:r>
            <a:r>
              <a:rPr b="1" lang="es-CO">
                <a:solidFill>
                  <a:schemeClr val="dk1"/>
                </a:solidFill>
              </a:rPr>
              <a:t>: </a:t>
            </a:r>
            <a:r>
              <a:rPr lang="es-CO">
                <a:solidFill>
                  <a:schemeClr val="dk1"/>
                </a:solidFill>
              </a:rPr>
              <a:t>El sistema incorporará una funcionalidad que permitirá a los usuarios registrar una cuenta personalizada.</a:t>
            </a:r>
            <a:endParaRPr b="1">
              <a:solidFill>
                <a:schemeClr val="dk1"/>
              </a:solidFill>
            </a:endParaRPr>
          </a:p>
          <a:p>
            <a:pPr indent="-317500" lvl="0" marL="457200" rtl="0" algn="l">
              <a:lnSpc>
                <a:spcPct val="115000"/>
              </a:lnSpc>
              <a:spcBef>
                <a:spcPts val="0"/>
              </a:spcBef>
              <a:spcAft>
                <a:spcPts val="0"/>
              </a:spcAft>
              <a:buClr>
                <a:schemeClr val="dk1"/>
              </a:buClr>
              <a:buSzPts val="1400"/>
              <a:buChar char="●"/>
            </a:pPr>
            <a:r>
              <a:rPr b="1" lang="es-CO">
                <a:solidFill>
                  <a:schemeClr val="dk1"/>
                </a:solidFill>
              </a:rPr>
              <a:t>RF2 Inicio de sesión:</a:t>
            </a:r>
            <a:r>
              <a:rPr lang="es-CO">
                <a:solidFill>
                  <a:schemeClr val="dk1"/>
                </a:solidFill>
              </a:rPr>
              <a:t> El sistema proporcionará un apartado donde los usuarios podrán ingresar a su cuenta y poder ver la demás información. </a:t>
            </a:r>
            <a:endParaRPr>
              <a:solidFill>
                <a:schemeClr val="dk1"/>
              </a:solidFill>
            </a:endParaRPr>
          </a:p>
          <a:p>
            <a:pPr indent="-317500" lvl="0" marL="457200" marR="0" rtl="0" algn="l">
              <a:lnSpc>
                <a:spcPct val="115000"/>
              </a:lnSpc>
              <a:spcBef>
                <a:spcPts val="0"/>
              </a:spcBef>
              <a:spcAft>
                <a:spcPts val="0"/>
              </a:spcAft>
              <a:buClr>
                <a:schemeClr val="dk1"/>
              </a:buClr>
              <a:buSzPts val="1400"/>
              <a:buChar char="●"/>
            </a:pPr>
            <a:r>
              <a:rPr b="1" lang="es-CO">
                <a:solidFill>
                  <a:schemeClr val="dk1"/>
                </a:solidFill>
              </a:rPr>
              <a:t>RF3  Cerrar sesión:</a:t>
            </a:r>
            <a:r>
              <a:rPr lang="es-CO">
                <a:solidFill>
                  <a:schemeClr val="dk1"/>
                </a:solidFill>
              </a:rPr>
              <a:t> El sistema permitirá que los usuarios salgan de su sesión cuando ellos quieran, y así mantener su información segura. </a:t>
            </a:r>
            <a:endParaRPr>
              <a:solidFill>
                <a:schemeClr val="dk1"/>
              </a:solidFil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RF</a:t>
            </a:r>
            <a:r>
              <a:rPr b="1" lang="es-CO"/>
              <a:t>4</a:t>
            </a:r>
            <a:r>
              <a:rPr b="1" i="0" lang="es-CO" sz="1400" u="none" cap="none" strike="noStrike">
                <a:solidFill>
                  <a:srgbClr val="000000"/>
                </a:solidFill>
                <a:latin typeface="Arial"/>
                <a:ea typeface="Arial"/>
                <a:cs typeface="Arial"/>
                <a:sym typeface="Arial"/>
              </a:rPr>
              <a:t> Interfaz de Usuario Intuitiva: </a:t>
            </a:r>
            <a:r>
              <a:rPr b="0" i="0" lang="es-CO" sz="1400" u="none" cap="none" strike="noStrike">
                <a:solidFill>
                  <a:srgbClr val="000000"/>
                </a:solidFill>
                <a:latin typeface="Arial"/>
                <a:ea typeface="Arial"/>
                <a:cs typeface="Arial"/>
                <a:sym typeface="Arial"/>
              </a:rPr>
              <a:t> El sistema debe ofrecer una interfaz intuitiva que facilite la navegación por el catálogo digital y la realización de pedidos por parte de los usuarios.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RF</a:t>
            </a:r>
            <a:r>
              <a:rPr b="1" lang="es-CO"/>
              <a:t>5</a:t>
            </a:r>
            <a:r>
              <a:rPr b="1" i="0" lang="es-CO" sz="1400" u="none" cap="none" strike="noStrike">
                <a:solidFill>
                  <a:srgbClr val="000000"/>
                </a:solidFill>
                <a:latin typeface="Arial"/>
                <a:ea typeface="Arial"/>
                <a:cs typeface="Arial"/>
                <a:sym typeface="Arial"/>
              </a:rPr>
              <a:t> Acceso a través de Código NIS:</a:t>
            </a:r>
            <a:r>
              <a:rPr b="0" i="0" lang="es-CO" sz="1400" u="none" cap="none" strike="noStrike">
                <a:solidFill>
                  <a:srgbClr val="000000"/>
                </a:solidFill>
                <a:latin typeface="Arial"/>
                <a:ea typeface="Arial"/>
                <a:cs typeface="Arial"/>
                <a:sym typeface="Arial"/>
              </a:rPr>
              <a:t> El sistema debe permitir a los usuarios acceder al menú digital escaneando un código NIS desde sus dispositivos móviles.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SzPts val="1400"/>
              <a:buChar char="●"/>
            </a:pPr>
            <a:r>
              <a:rPr b="1" i="0" lang="es-CO" sz="1400" u="none" cap="none" strike="noStrike">
                <a:solidFill>
                  <a:srgbClr val="000000"/>
                </a:solidFill>
                <a:latin typeface="Arial"/>
                <a:ea typeface="Arial"/>
                <a:cs typeface="Arial"/>
                <a:sym typeface="Arial"/>
              </a:rPr>
              <a:t>RF</a:t>
            </a:r>
            <a:r>
              <a:rPr b="1" lang="es-CO"/>
              <a:t>6</a:t>
            </a:r>
            <a:r>
              <a:rPr b="1" i="0" lang="es-CO" sz="1400" u="none" cap="none" strike="noStrike">
                <a:solidFill>
                  <a:srgbClr val="000000"/>
                </a:solidFill>
                <a:latin typeface="Arial"/>
                <a:ea typeface="Arial"/>
                <a:cs typeface="Arial"/>
                <a:sym typeface="Arial"/>
              </a:rPr>
              <a:t> Sistema Integrado de Pedidos:</a:t>
            </a:r>
            <a:r>
              <a:rPr b="0" i="0" lang="es-CO" sz="1400" u="none" cap="none" strike="noStrike">
                <a:solidFill>
                  <a:srgbClr val="000000"/>
                </a:solidFill>
                <a:latin typeface="Arial"/>
                <a:ea typeface="Arial"/>
                <a:cs typeface="Arial"/>
                <a:sym typeface="Arial"/>
              </a:rPr>
              <a:t> El sistema debe incluir una funcionalidad que permita a los usuarios realizar pedidos direct</a:t>
            </a:r>
            <a:r>
              <a:rPr b="0" i="0" lang="es-CO" sz="1400" u="none" cap="none" strike="noStrike">
                <a:solidFill>
                  <a:srgbClr val="000000"/>
                </a:solidFill>
                <a:latin typeface="Arial"/>
                <a:ea typeface="Arial"/>
                <a:cs typeface="Arial"/>
                <a:sym typeface="Arial"/>
              </a:rPr>
              <a:t>a</a:t>
            </a:r>
            <a:r>
              <a:rPr b="0" i="0" lang="es-CO" sz="1400" u="none" cap="none" strike="noStrike">
                <a:solidFill>
                  <a:srgbClr val="000000"/>
                </a:solidFill>
                <a:latin typeface="Arial"/>
                <a:ea typeface="Arial"/>
                <a:cs typeface="Arial"/>
                <a:sym typeface="Arial"/>
              </a:rPr>
              <a:t>mente desde la aplicación móvil.</a:t>
            </a:r>
            <a:r>
              <a:rPr b="0" i="0" lang="es-CO" sz="1400" u="none" cap="none" strike="noStrike">
                <a:solidFill>
                  <a:srgbClr val="000000"/>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a:p>
            <a:pPr indent="0" lvl="0" marL="457200" marR="0" rtl="0" algn="l">
              <a:lnSpc>
                <a:spcPct val="115000"/>
              </a:lnSpc>
              <a:spcBef>
                <a:spcPts val="0"/>
              </a:spcBef>
              <a:spcAft>
                <a:spcPts val="0"/>
              </a:spcAft>
              <a:buNone/>
            </a:pPr>
            <a:r>
              <a:t/>
            </a:r>
            <a:endParaRPr/>
          </a:p>
        </p:txBody>
      </p:sp>
      <p:sp>
        <p:nvSpPr>
          <p:cNvPr id="238" name="Google Shape;238;p10"/>
          <p:cNvSpPr txBox="1"/>
          <p:nvPr/>
        </p:nvSpPr>
        <p:spPr>
          <a:xfrm>
            <a:off x="6360775" y="1494150"/>
            <a:ext cx="5265300" cy="3869700"/>
          </a:xfrm>
          <a:prstGeom prst="rect">
            <a:avLst/>
          </a:prstGeom>
          <a:noFill/>
          <a:ln>
            <a:noFill/>
          </a:ln>
        </p:spPr>
        <p:txBody>
          <a:bodyPr anchorCtr="0" anchor="t" bIns="91425" lIns="91425" spcFirstLastPara="1" rIns="91425" wrap="square" tIns="91425">
            <a:spAutoFit/>
          </a:bodyPr>
          <a:lstStyle/>
          <a:p>
            <a:pPr indent="-317500" lvl="0" marL="457200" marR="0" rtl="0" algn="l">
              <a:lnSpc>
                <a:spcPct val="115000"/>
              </a:lnSpc>
              <a:spcBef>
                <a:spcPts val="120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RNF1: Usabilidad: </a:t>
            </a:r>
            <a:r>
              <a:rPr b="0" i="0" lang="es-CO" sz="1400" u="none" cap="none" strike="noStrike">
                <a:solidFill>
                  <a:srgbClr val="000000"/>
                </a:solidFill>
                <a:latin typeface="Arial"/>
                <a:ea typeface="Arial"/>
                <a:cs typeface="Arial"/>
                <a:sym typeface="Arial"/>
              </a:rPr>
              <a:t>El sistema debe ser fácil de usar para usuarios de todas las edades, sin necesidad de formación previa.</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RNF2: Alto Rendimiento: </a:t>
            </a:r>
            <a:r>
              <a:rPr b="0" i="0" lang="es-CO" sz="1400" u="none" cap="none" strike="noStrike">
                <a:solidFill>
                  <a:srgbClr val="000000"/>
                </a:solidFill>
                <a:latin typeface="Arial"/>
                <a:ea typeface="Arial"/>
                <a:cs typeface="Arial"/>
                <a:sym typeface="Arial"/>
              </a:rPr>
              <a:t>El sistema debe garantizar un alto rendimiento, con tiempos de respuesta rápidos y cargas eficientes, incluso durante períodos de alta demanda.</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RNF3: Seguridad de Datos:</a:t>
            </a:r>
            <a:r>
              <a:rPr b="0" i="0" lang="es-CO" sz="1400" u="none" cap="none" strike="noStrike">
                <a:solidFill>
                  <a:srgbClr val="000000"/>
                </a:solidFill>
                <a:latin typeface="Arial"/>
                <a:ea typeface="Arial"/>
                <a:cs typeface="Arial"/>
                <a:sym typeface="Arial"/>
              </a:rPr>
              <a:t> El sistema debe implementar medidas de seguridad avanzadas para proteger la información personal de los usuarios y asegurar las transacciones financieras.</a:t>
            </a:r>
            <a:endParaRPr b="0" i="0" sz="1400" u="none" cap="none" strike="noStrike">
              <a:solidFill>
                <a:srgbClr val="000000"/>
              </a:solidFill>
              <a:latin typeface="Arial"/>
              <a:ea typeface="Arial"/>
              <a:cs typeface="Arial"/>
              <a:sym typeface="Arial"/>
            </a:endParaRPr>
          </a:p>
          <a:p>
            <a:pPr indent="-317500" lvl="0" marL="457200" marR="0" rtl="0" algn="l">
              <a:lnSpc>
                <a:spcPct val="115000"/>
              </a:lnSpc>
              <a:spcBef>
                <a:spcPts val="0"/>
              </a:spcBef>
              <a:spcAft>
                <a:spcPts val="0"/>
              </a:spcAft>
              <a:buClr>
                <a:srgbClr val="000000"/>
              </a:buClr>
              <a:buSzPts val="1400"/>
              <a:buFont typeface="Arial"/>
              <a:buChar char="●"/>
            </a:pPr>
            <a:r>
              <a:rPr b="1" i="0" lang="es-CO" sz="1400" u="none" cap="none" strike="noStrike">
                <a:solidFill>
                  <a:srgbClr val="000000"/>
                </a:solidFill>
                <a:latin typeface="Arial"/>
                <a:ea typeface="Arial"/>
                <a:cs typeface="Arial"/>
                <a:sym typeface="Arial"/>
              </a:rPr>
              <a:t>RNF4: Compatibilidad:</a:t>
            </a:r>
            <a:r>
              <a:rPr b="0" i="0" lang="es-CO" sz="1400" u="none" cap="none" strike="noStrike">
                <a:solidFill>
                  <a:srgbClr val="000000"/>
                </a:solidFill>
                <a:latin typeface="Arial"/>
                <a:ea typeface="Arial"/>
                <a:cs typeface="Arial"/>
                <a:sym typeface="Arial"/>
              </a:rPr>
              <a:t> El sistema debe ser compatible con una amplia gama de dispositivos móviles y sistemas operativos, asegurando el acceso universal al menú digital.</a:t>
            </a:r>
            <a:endParaRPr b="0" i="0" sz="1400" u="none" cap="none" strike="noStrike">
              <a:solidFill>
                <a:srgbClr val="000000"/>
              </a:solidFill>
              <a:latin typeface="Arial"/>
              <a:ea typeface="Arial"/>
              <a:cs typeface="Arial"/>
              <a:sym typeface="Arial"/>
            </a:endParaRPr>
          </a:p>
        </p:txBody>
      </p:sp>
      <p:sp>
        <p:nvSpPr>
          <p:cNvPr id="239" name="Google Shape;239;p10"/>
          <p:cNvSpPr txBox="1"/>
          <p:nvPr/>
        </p:nvSpPr>
        <p:spPr>
          <a:xfrm>
            <a:off x="9173000" y="5663900"/>
            <a:ext cx="2749800" cy="10374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b="1" lang="es-CO" sz="900">
                <a:solidFill>
                  <a:schemeClr val="dk1"/>
                </a:solidFill>
              </a:rPr>
              <a:t>https://docs.google.com/document/d/125adfzhpcMjOVRc8nUwSWEvuPrFmR_xQ/edit?usp=sharing&amp;ouid=101759976681152966637&amp;rtpof=true&amp;sd=true</a:t>
            </a:r>
            <a:br>
              <a:rPr lang="es-CO">
                <a:solidFill>
                  <a:schemeClr val="dk1"/>
                </a:solidFill>
              </a:rPr>
            </a:br>
            <a:endParaRPr>
              <a:solidFill>
                <a:schemeClr val="dk1"/>
              </a:solidFill>
            </a:endParaRPr>
          </a:p>
        </p:txBody>
      </p:sp>
      <p:pic>
        <p:nvPicPr>
          <p:cNvPr id="240" name="Google Shape;240;p10"/>
          <p:cNvPicPr preferRelativeResize="0"/>
          <p:nvPr/>
        </p:nvPicPr>
        <p:blipFill>
          <a:blip r:embed="rId4">
            <a:alphaModFix/>
          </a:blip>
          <a:stretch>
            <a:fillRect/>
          </a:stretch>
        </p:blipFill>
        <p:spPr>
          <a:xfrm>
            <a:off x="8041659" y="5423697"/>
            <a:ext cx="1338225" cy="1324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g2c66d943566_4_14"/>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prototipo móvil</a:t>
            </a:r>
            <a:endParaRPr sz="4400">
              <a:solidFill>
                <a:srgbClr val="38AA00"/>
              </a:solidFill>
            </a:endParaRPr>
          </a:p>
        </p:txBody>
      </p:sp>
      <p:pic>
        <p:nvPicPr>
          <p:cNvPr id="246" name="Google Shape;246;g2c66d943566_4_14"/>
          <p:cNvPicPr preferRelativeResize="0"/>
          <p:nvPr/>
        </p:nvPicPr>
        <p:blipFill>
          <a:blip r:embed="rId4">
            <a:alphaModFix/>
          </a:blip>
          <a:stretch>
            <a:fillRect/>
          </a:stretch>
        </p:blipFill>
        <p:spPr>
          <a:xfrm>
            <a:off x="0" y="1549900"/>
            <a:ext cx="7660124" cy="5308110"/>
          </a:xfrm>
          <a:prstGeom prst="rect">
            <a:avLst/>
          </a:prstGeom>
          <a:noFill/>
          <a:ln>
            <a:noFill/>
          </a:ln>
        </p:spPr>
      </p:pic>
      <p:pic>
        <p:nvPicPr>
          <p:cNvPr id="247" name="Google Shape;247;g2c66d943566_4_14"/>
          <p:cNvPicPr preferRelativeResize="0"/>
          <p:nvPr/>
        </p:nvPicPr>
        <p:blipFill>
          <a:blip r:embed="rId5">
            <a:alphaModFix/>
          </a:blip>
          <a:stretch>
            <a:fillRect/>
          </a:stretch>
        </p:blipFill>
        <p:spPr>
          <a:xfrm>
            <a:off x="7660125" y="1749175"/>
            <a:ext cx="4585750" cy="4560725"/>
          </a:xfrm>
          <a:prstGeom prst="rect">
            <a:avLst/>
          </a:prstGeom>
          <a:noFill/>
          <a:ln>
            <a:noFill/>
          </a:ln>
        </p:spPr>
      </p:pic>
      <p:pic>
        <p:nvPicPr>
          <p:cNvPr id="248" name="Google Shape;248;g2c66d943566_4_14"/>
          <p:cNvPicPr preferRelativeResize="0"/>
          <p:nvPr/>
        </p:nvPicPr>
        <p:blipFill>
          <a:blip r:embed="rId6">
            <a:alphaModFix/>
          </a:blip>
          <a:stretch>
            <a:fillRect/>
          </a:stretch>
        </p:blipFill>
        <p:spPr>
          <a:xfrm>
            <a:off x="9762000" y="1656375"/>
            <a:ext cx="2483875" cy="4887330"/>
          </a:xfrm>
          <a:prstGeom prst="rect">
            <a:avLst/>
          </a:prstGeom>
          <a:noFill/>
          <a:ln>
            <a:noFill/>
          </a:ln>
        </p:spPr>
      </p:pic>
      <p:sp>
        <p:nvSpPr>
          <p:cNvPr id="249" name="Google Shape;249;g2c66d943566_4_14"/>
          <p:cNvSpPr txBox="1"/>
          <p:nvPr/>
        </p:nvSpPr>
        <p:spPr>
          <a:xfrm>
            <a:off x="8831325" y="207050"/>
            <a:ext cx="1760100" cy="89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CO" sz="1200">
                <a:solidFill>
                  <a:schemeClr val="dk1"/>
                </a:solidFill>
                <a:latin typeface="Calibri"/>
                <a:ea typeface="Calibri"/>
                <a:cs typeface="Calibri"/>
                <a:sym typeface="Calibri"/>
              </a:rPr>
              <a:t>https://app.moqups.com/M7NXTJNZVxDvqFuVtXp3by0t8lZ5IpJq/view/page/a880590a1</a:t>
            </a:r>
            <a:endParaRPr sz="1200">
              <a:solidFill>
                <a:schemeClr val="dk1"/>
              </a:solidFill>
              <a:latin typeface="Calibri"/>
              <a:ea typeface="Calibri"/>
              <a:cs typeface="Calibri"/>
              <a:sym typeface="Calibri"/>
            </a:endParaRPr>
          </a:p>
        </p:txBody>
      </p:sp>
      <p:pic>
        <p:nvPicPr>
          <p:cNvPr id="250" name="Google Shape;250;g2c66d943566_4_14"/>
          <p:cNvPicPr preferRelativeResize="0"/>
          <p:nvPr/>
        </p:nvPicPr>
        <p:blipFill>
          <a:blip r:embed="rId7">
            <a:alphaModFix/>
          </a:blip>
          <a:stretch>
            <a:fillRect/>
          </a:stretch>
        </p:blipFill>
        <p:spPr>
          <a:xfrm>
            <a:off x="7515024" y="107074"/>
            <a:ext cx="1119600" cy="113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g2c66d943566_4_24"/>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prototipo web</a:t>
            </a:r>
            <a:endParaRPr sz="4400">
              <a:solidFill>
                <a:srgbClr val="38AA00"/>
              </a:solidFill>
            </a:endParaRPr>
          </a:p>
        </p:txBody>
      </p:sp>
      <p:pic>
        <p:nvPicPr>
          <p:cNvPr id="256" name="Google Shape;256;g2c66d943566_4_24"/>
          <p:cNvPicPr preferRelativeResize="0"/>
          <p:nvPr/>
        </p:nvPicPr>
        <p:blipFill rotWithShape="1">
          <a:blip r:embed="rId4">
            <a:alphaModFix/>
          </a:blip>
          <a:srcRect b="5745" l="27155" r="18238" t="11100"/>
          <a:stretch/>
        </p:blipFill>
        <p:spPr>
          <a:xfrm>
            <a:off x="0" y="1226700"/>
            <a:ext cx="2856626" cy="3960100"/>
          </a:xfrm>
          <a:prstGeom prst="rect">
            <a:avLst/>
          </a:prstGeom>
          <a:noFill/>
          <a:ln>
            <a:noFill/>
          </a:ln>
        </p:spPr>
      </p:pic>
      <p:pic>
        <p:nvPicPr>
          <p:cNvPr id="257" name="Google Shape;257;g2c66d943566_4_24"/>
          <p:cNvPicPr preferRelativeResize="0"/>
          <p:nvPr/>
        </p:nvPicPr>
        <p:blipFill rotWithShape="1">
          <a:blip r:embed="rId5">
            <a:alphaModFix/>
          </a:blip>
          <a:srcRect b="0" l="6257" r="5605" t="5767"/>
          <a:stretch/>
        </p:blipFill>
        <p:spPr>
          <a:xfrm>
            <a:off x="2856625" y="1226700"/>
            <a:ext cx="3630100" cy="5231726"/>
          </a:xfrm>
          <a:prstGeom prst="rect">
            <a:avLst/>
          </a:prstGeom>
          <a:noFill/>
          <a:ln>
            <a:noFill/>
          </a:ln>
        </p:spPr>
      </p:pic>
      <p:pic>
        <p:nvPicPr>
          <p:cNvPr id="258" name="Google Shape;258;g2c66d943566_4_24"/>
          <p:cNvPicPr preferRelativeResize="0"/>
          <p:nvPr/>
        </p:nvPicPr>
        <p:blipFill>
          <a:blip r:embed="rId6">
            <a:alphaModFix/>
          </a:blip>
          <a:stretch>
            <a:fillRect/>
          </a:stretch>
        </p:blipFill>
        <p:spPr>
          <a:xfrm>
            <a:off x="6620675" y="1489075"/>
            <a:ext cx="5400477" cy="24384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g1f5331a6543_5_0"/>
          <p:cNvPicPr preferRelativeResize="0"/>
          <p:nvPr/>
        </p:nvPicPr>
        <p:blipFill>
          <a:blip r:embed="rId3">
            <a:alphaModFix/>
          </a:blip>
          <a:stretch>
            <a:fillRect/>
          </a:stretch>
        </p:blipFill>
        <p:spPr>
          <a:xfrm>
            <a:off x="223800" y="222575"/>
            <a:ext cx="3598100" cy="5466325"/>
          </a:xfrm>
          <a:prstGeom prst="rect">
            <a:avLst/>
          </a:prstGeom>
          <a:noFill/>
          <a:ln>
            <a:noFill/>
          </a:ln>
        </p:spPr>
      </p:pic>
      <p:pic>
        <p:nvPicPr>
          <p:cNvPr id="265" name="Google Shape;265;g1f5331a6543_5_0"/>
          <p:cNvPicPr preferRelativeResize="0"/>
          <p:nvPr/>
        </p:nvPicPr>
        <p:blipFill>
          <a:blip r:embed="rId4">
            <a:alphaModFix/>
          </a:blip>
          <a:stretch>
            <a:fillRect/>
          </a:stretch>
        </p:blipFill>
        <p:spPr>
          <a:xfrm>
            <a:off x="4125500" y="222575"/>
            <a:ext cx="2969225" cy="5466326"/>
          </a:xfrm>
          <a:prstGeom prst="rect">
            <a:avLst/>
          </a:prstGeom>
          <a:noFill/>
          <a:ln>
            <a:noFill/>
          </a:ln>
        </p:spPr>
      </p:pic>
      <p:pic>
        <p:nvPicPr>
          <p:cNvPr id="266" name="Google Shape;266;g1f5331a6543_5_0"/>
          <p:cNvPicPr preferRelativeResize="0"/>
          <p:nvPr/>
        </p:nvPicPr>
        <p:blipFill>
          <a:blip r:embed="rId5">
            <a:alphaModFix/>
          </a:blip>
          <a:stretch>
            <a:fillRect/>
          </a:stretch>
        </p:blipFill>
        <p:spPr>
          <a:xfrm>
            <a:off x="7483475" y="296450"/>
            <a:ext cx="3517926" cy="53924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descr="Imagen que contiene Interfaz de usuario gráfica&#10;&#10;Descripción generada automáticamente" id="271" name="Google Shape;271;p1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cxnSp>
        <p:nvCxnSpPr>
          <p:cNvPr id="108" name="Google Shape;108;p2"/>
          <p:cNvCxnSpPr/>
          <p:nvPr/>
        </p:nvCxnSpPr>
        <p:spPr>
          <a:xfrm flipH="1" rot="10800000">
            <a:off x="4985399" y="318013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09" name="Google Shape;109;p2"/>
          <p:cNvSpPr txBox="1"/>
          <p:nvPr/>
        </p:nvSpPr>
        <p:spPr>
          <a:xfrm>
            <a:off x="2954850" y="3463725"/>
            <a:ext cx="6282300" cy="2524200"/>
          </a:xfrm>
          <a:prstGeom prst="rect">
            <a:avLst/>
          </a:prstGeom>
          <a:noFill/>
          <a:ln>
            <a:noFill/>
          </a:ln>
        </p:spPr>
        <p:txBody>
          <a:bodyPr anchorCtr="0" anchor="t" bIns="45700" lIns="91425" spcFirstLastPara="1" rIns="91425" wrap="square" tIns="45700">
            <a:spAutoFit/>
          </a:bodyPr>
          <a:lstStyle/>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Autores del proyecto:</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Jair Tellez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Johana Rincon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Lyahn Vargas</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 Carol Rojas </a:t>
            </a:r>
            <a:endParaRPr b="0" i="0" sz="1600" u="none" cap="none" strike="noStrike">
              <a:solidFill>
                <a:schemeClr val="dk1"/>
              </a:solidFill>
              <a:latin typeface="Work Sans Light"/>
              <a:ea typeface="Work Sans Light"/>
              <a:cs typeface="Work Sans Light"/>
              <a:sym typeface="Work Sans Light"/>
            </a:endParaRPr>
          </a:p>
          <a:p>
            <a:pPr indent="0" lvl="0" marL="0" marR="0" rtl="0" algn="ctr">
              <a:lnSpc>
                <a:spcPct val="115000"/>
              </a:lnSpc>
              <a:spcBef>
                <a:spcPts val="1200"/>
              </a:spcBef>
              <a:spcAft>
                <a:spcPts val="1200"/>
              </a:spcAft>
              <a:buClr>
                <a:schemeClr val="dk1"/>
              </a:buClr>
              <a:buSzPts val="1100"/>
              <a:buFont typeface="Arial"/>
              <a:buNone/>
            </a:pPr>
            <a:r>
              <a:rPr b="0" i="0" lang="es-CO" sz="1600" u="none" cap="none" strike="noStrike">
                <a:solidFill>
                  <a:schemeClr val="dk1"/>
                </a:solidFill>
                <a:latin typeface="Work Sans Light"/>
                <a:ea typeface="Work Sans Light"/>
                <a:cs typeface="Work Sans Light"/>
                <a:sym typeface="Work Sans Light"/>
              </a:rPr>
              <a:t>Andres Silva</a:t>
            </a:r>
            <a:endParaRPr b="0" i="0" sz="1600" u="none" cap="none" strike="noStrike">
              <a:solidFill>
                <a:schemeClr val="dk1"/>
              </a:solidFill>
              <a:latin typeface="Work Sans Light"/>
              <a:ea typeface="Work Sans Light"/>
              <a:cs typeface="Work Sans Light"/>
              <a:sym typeface="Work Sans Light"/>
            </a:endParaRPr>
          </a:p>
        </p:txBody>
      </p:sp>
      <p:sp>
        <p:nvSpPr>
          <p:cNvPr id="110" name="Google Shape;110;p2"/>
          <p:cNvSpPr txBox="1"/>
          <p:nvPr/>
        </p:nvSpPr>
        <p:spPr>
          <a:xfrm>
            <a:off x="4979850" y="2183225"/>
            <a:ext cx="2232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i="0" lang="es-CO" sz="5400" u="none" cap="none" strike="noStrike">
                <a:solidFill>
                  <a:srgbClr val="3F3F3F"/>
                </a:solidFill>
                <a:latin typeface="Work Sans"/>
                <a:ea typeface="Work Sans"/>
                <a:cs typeface="Work Sans"/>
                <a:sym typeface="Work Sans"/>
              </a:rPr>
              <a:t>EMEN</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cxnSp>
        <p:nvCxnSpPr>
          <p:cNvPr id="116" name="Google Shape;116;p3"/>
          <p:cNvCxnSpPr/>
          <p:nvPr/>
        </p:nvCxnSpPr>
        <p:spPr>
          <a:xfrm flipH="1" rot="10800000">
            <a:off x="1664774" y="1603584"/>
            <a:ext cx="2221200" cy="18900"/>
          </a:xfrm>
          <a:prstGeom prst="straightConnector1">
            <a:avLst/>
          </a:prstGeom>
          <a:noFill/>
          <a:ln cap="flat" cmpd="sng" w="9525">
            <a:solidFill>
              <a:srgbClr val="38AA00"/>
            </a:solidFill>
            <a:prstDash val="solid"/>
            <a:miter lim="800000"/>
            <a:headEnd len="sm" w="sm" type="none"/>
            <a:tailEnd len="sm" w="sm" type="none"/>
          </a:ln>
        </p:spPr>
      </p:cxnSp>
      <p:sp>
        <p:nvSpPr>
          <p:cNvPr id="117" name="Google Shape;117;p3"/>
          <p:cNvSpPr txBox="1"/>
          <p:nvPr/>
        </p:nvSpPr>
        <p:spPr>
          <a:xfrm>
            <a:off x="1152850" y="541050"/>
            <a:ext cx="4413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1200"/>
              </a:spcAft>
              <a:buClr>
                <a:srgbClr val="000000"/>
              </a:buClr>
              <a:buSzPts val="5400"/>
              <a:buFont typeface="Arial"/>
              <a:buNone/>
            </a:pPr>
            <a:r>
              <a:rPr b="1" lang="es-CO" sz="5400">
                <a:solidFill>
                  <a:srgbClr val="38AA00"/>
                </a:solidFill>
                <a:latin typeface="Work Sans"/>
                <a:ea typeface="Work Sans"/>
                <a:cs typeface="Work Sans"/>
                <a:sym typeface="Work Sans"/>
              </a:rPr>
              <a:t>Índice</a:t>
            </a:r>
            <a:endParaRPr b="0" i="0" sz="1400" u="none" cap="none" strike="noStrike">
              <a:solidFill>
                <a:srgbClr val="38AA00"/>
              </a:solidFill>
              <a:latin typeface="Arial"/>
              <a:ea typeface="Arial"/>
              <a:cs typeface="Arial"/>
              <a:sym typeface="Arial"/>
            </a:endParaRPr>
          </a:p>
        </p:txBody>
      </p:sp>
      <p:sp>
        <p:nvSpPr>
          <p:cNvPr id="118" name="Google Shape;118;p3"/>
          <p:cNvSpPr txBox="1"/>
          <p:nvPr/>
        </p:nvSpPr>
        <p:spPr>
          <a:xfrm>
            <a:off x="2458850" y="332509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Pregunta problema </a:t>
            </a:r>
            <a:endParaRPr b="0" i="0" sz="1500" u="none" cap="none" strike="noStrike">
              <a:solidFill>
                <a:srgbClr val="000000"/>
              </a:solidFill>
              <a:latin typeface="Arial"/>
              <a:ea typeface="Arial"/>
              <a:cs typeface="Arial"/>
              <a:sym typeface="Arial"/>
            </a:endParaRPr>
          </a:p>
        </p:txBody>
      </p:sp>
      <p:sp>
        <p:nvSpPr>
          <p:cNvPr id="119" name="Google Shape;119;p3"/>
          <p:cNvSpPr txBox="1"/>
          <p:nvPr/>
        </p:nvSpPr>
        <p:spPr>
          <a:xfrm>
            <a:off x="3189650" y="2179138"/>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2</a:t>
            </a:r>
            <a:endParaRPr b="0" i="0" sz="4800" u="none" cap="none" strike="noStrike">
              <a:solidFill>
                <a:srgbClr val="000000"/>
              </a:solidFill>
              <a:latin typeface="Calibri"/>
              <a:ea typeface="Calibri"/>
              <a:cs typeface="Calibri"/>
              <a:sym typeface="Calibri"/>
            </a:endParaRPr>
          </a:p>
        </p:txBody>
      </p:sp>
      <p:cxnSp>
        <p:nvCxnSpPr>
          <p:cNvPr id="120" name="Google Shape;120;p3"/>
          <p:cNvCxnSpPr/>
          <p:nvPr/>
        </p:nvCxnSpPr>
        <p:spPr>
          <a:xfrm>
            <a:off x="2772649" y="3129659"/>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1" name="Google Shape;121;p3"/>
          <p:cNvSpPr txBox="1"/>
          <p:nvPr/>
        </p:nvSpPr>
        <p:spPr>
          <a:xfrm>
            <a:off x="4204288" y="33250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Objetivo general</a:t>
            </a:r>
            <a:endParaRPr b="0" i="0" sz="1500" u="none" cap="none" strike="noStrike">
              <a:solidFill>
                <a:srgbClr val="000000"/>
              </a:solidFill>
              <a:latin typeface="Arial"/>
              <a:ea typeface="Arial"/>
              <a:cs typeface="Arial"/>
              <a:sym typeface="Arial"/>
            </a:endParaRPr>
          </a:p>
        </p:txBody>
      </p:sp>
      <p:sp>
        <p:nvSpPr>
          <p:cNvPr id="122" name="Google Shape;122;p3"/>
          <p:cNvSpPr txBox="1"/>
          <p:nvPr/>
        </p:nvSpPr>
        <p:spPr>
          <a:xfrm>
            <a:off x="4935088" y="21791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3</a:t>
            </a:r>
            <a:endParaRPr b="0" i="0" sz="4800" u="none" cap="none" strike="noStrike">
              <a:solidFill>
                <a:srgbClr val="000000"/>
              </a:solidFill>
              <a:latin typeface="Calibri"/>
              <a:ea typeface="Calibri"/>
              <a:cs typeface="Calibri"/>
              <a:sym typeface="Calibri"/>
            </a:endParaRPr>
          </a:p>
        </p:txBody>
      </p:sp>
      <p:cxnSp>
        <p:nvCxnSpPr>
          <p:cNvPr id="123" name="Google Shape;123;p3"/>
          <p:cNvCxnSpPr/>
          <p:nvPr/>
        </p:nvCxnSpPr>
        <p:spPr>
          <a:xfrm>
            <a:off x="4518087" y="31296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4" name="Google Shape;124;p3"/>
          <p:cNvSpPr txBox="1"/>
          <p:nvPr/>
        </p:nvSpPr>
        <p:spPr>
          <a:xfrm>
            <a:off x="6229575" y="33250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Objetivo </a:t>
            </a:r>
            <a:r>
              <a:rPr lang="es-CO" sz="1500">
                <a:solidFill>
                  <a:srgbClr val="38AA00"/>
                </a:solidFill>
              </a:rPr>
              <a:t>específicos</a:t>
            </a:r>
            <a:endParaRPr b="0" i="0" sz="1500" u="none" cap="none" strike="noStrike">
              <a:solidFill>
                <a:srgbClr val="000000"/>
              </a:solidFill>
              <a:latin typeface="Arial"/>
              <a:ea typeface="Arial"/>
              <a:cs typeface="Arial"/>
              <a:sym typeface="Arial"/>
            </a:endParaRPr>
          </a:p>
        </p:txBody>
      </p:sp>
      <p:sp>
        <p:nvSpPr>
          <p:cNvPr id="125" name="Google Shape;125;p3"/>
          <p:cNvSpPr txBox="1"/>
          <p:nvPr/>
        </p:nvSpPr>
        <p:spPr>
          <a:xfrm>
            <a:off x="6960375" y="21791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4</a:t>
            </a:r>
            <a:endParaRPr b="0" i="0" sz="4800" u="none" cap="none" strike="noStrike">
              <a:solidFill>
                <a:srgbClr val="000000"/>
              </a:solidFill>
              <a:latin typeface="Calibri"/>
              <a:ea typeface="Calibri"/>
              <a:cs typeface="Calibri"/>
              <a:sym typeface="Calibri"/>
            </a:endParaRPr>
          </a:p>
        </p:txBody>
      </p:sp>
      <p:cxnSp>
        <p:nvCxnSpPr>
          <p:cNvPr id="126" name="Google Shape;126;p3"/>
          <p:cNvCxnSpPr/>
          <p:nvPr/>
        </p:nvCxnSpPr>
        <p:spPr>
          <a:xfrm>
            <a:off x="6543374" y="31296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27" name="Google Shape;127;p3"/>
          <p:cNvSpPr txBox="1"/>
          <p:nvPr/>
        </p:nvSpPr>
        <p:spPr>
          <a:xfrm>
            <a:off x="8230175" y="33250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Justificación</a:t>
            </a:r>
            <a:endParaRPr sz="1500">
              <a:solidFill>
                <a:srgbClr val="38AA00"/>
              </a:solidFill>
            </a:endParaRPr>
          </a:p>
          <a:p>
            <a:pPr indent="0" lvl="0" marL="0" marR="0" rtl="0" algn="ctr">
              <a:lnSpc>
                <a:spcPct val="90000"/>
              </a:lnSpc>
              <a:spcBef>
                <a:spcPts val="0"/>
              </a:spcBef>
              <a:spcAft>
                <a:spcPts val="0"/>
              </a:spcAft>
              <a:buClr>
                <a:srgbClr val="38AA00"/>
              </a:buClr>
              <a:buSzPts val="4400"/>
              <a:buFont typeface="Work Sans Light"/>
              <a:buNone/>
            </a:pPr>
            <a:r>
              <a:t/>
            </a:r>
            <a:endParaRPr sz="1500">
              <a:solidFill>
                <a:srgbClr val="38AA00"/>
              </a:solidFill>
            </a:endParaRPr>
          </a:p>
        </p:txBody>
      </p:sp>
      <p:sp>
        <p:nvSpPr>
          <p:cNvPr id="128" name="Google Shape;128;p3"/>
          <p:cNvSpPr txBox="1"/>
          <p:nvPr/>
        </p:nvSpPr>
        <p:spPr>
          <a:xfrm>
            <a:off x="8960975" y="21791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5</a:t>
            </a:r>
            <a:endParaRPr b="0" i="0" sz="4800" u="none" cap="none" strike="noStrike">
              <a:solidFill>
                <a:srgbClr val="000000"/>
              </a:solidFill>
              <a:latin typeface="Calibri"/>
              <a:ea typeface="Calibri"/>
              <a:cs typeface="Calibri"/>
              <a:sym typeface="Calibri"/>
            </a:endParaRPr>
          </a:p>
        </p:txBody>
      </p:sp>
      <p:cxnSp>
        <p:nvCxnSpPr>
          <p:cNvPr id="129" name="Google Shape;129;p3"/>
          <p:cNvCxnSpPr/>
          <p:nvPr/>
        </p:nvCxnSpPr>
        <p:spPr>
          <a:xfrm>
            <a:off x="8543974" y="31296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0" name="Google Shape;130;p3"/>
          <p:cNvSpPr txBox="1"/>
          <p:nvPr/>
        </p:nvSpPr>
        <p:spPr>
          <a:xfrm>
            <a:off x="10062075" y="3325086"/>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Delimitación</a:t>
            </a:r>
            <a:r>
              <a:rPr lang="es-CO" sz="1500">
                <a:solidFill>
                  <a:srgbClr val="38AA00"/>
                </a:solidFill>
              </a:rPr>
              <a:t> y alcance</a:t>
            </a:r>
            <a:endParaRPr b="0" i="0" sz="1500" u="none" cap="none" strike="noStrike">
              <a:solidFill>
                <a:srgbClr val="000000"/>
              </a:solidFill>
              <a:latin typeface="Arial"/>
              <a:ea typeface="Arial"/>
              <a:cs typeface="Arial"/>
              <a:sym typeface="Arial"/>
            </a:endParaRPr>
          </a:p>
        </p:txBody>
      </p:sp>
      <p:sp>
        <p:nvSpPr>
          <p:cNvPr id="131" name="Google Shape;131;p3"/>
          <p:cNvSpPr txBox="1"/>
          <p:nvPr/>
        </p:nvSpPr>
        <p:spPr>
          <a:xfrm>
            <a:off x="10792875" y="2179125"/>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6</a:t>
            </a:r>
            <a:endParaRPr b="0" i="0" sz="4800" u="none" cap="none" strike="noStrike">
              <a:solidFill>
                <a:srgbClr val="000000"/>
              </a:solidFill>
              <a:latin typeface="Calibri"/>
              <a:ea typeface="Calibri"/>
              <a:cs typeface="Calibri"/>
              <a:sym typeface="Calibri"/>
            </a:endParaRPr>
          </a:p>
        </p:txBody>
      </p:sp>
      <p:cxnSp>
        <p:nvCxnSpPr>
          <p:cNvPr id="132" name="Google Shape;132;p3"/>
          <p:cNvCxnSpPr/>
          <p:nvPr/>
        </p:nvCxnSpPr>
        <p:spPr>
          <a:xfrm>
            <a:off x="10375874" y="3129647"/>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3" name="Google Shape;133;p3"/>
          <p:cNvSpPr txBox="1"/>
          <p:nvPr/>
        </p:nvSpPr>
        <p:spPr>
          <a:xfrm>
            <a:off x="887763" y="5463311"/>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BPMN</a:t>
            </a:r>
            <a:endParaRPr b="0" i="0" sz="1500" u="none" cap="none" strike="noStrike">
              <a:solidFill>
                <a:srgbClr val="000000"/>
              </a:solidFill>
              <a:latin typeface="Arial"/>
              <a:ea typeface="Arial"/>
              <a:cs typeface="Arial"/>
              <a:sym typeface="Arial"/>
            </a:endParaRPr>
          </a:p>
        </p:txBody>
      </p:sp>
      <p:sp>
        <p:nvSpPr>
          <p:cNvPr id="134" name="Google Shape;134;p3"/>
          <p:cNvSpPr txBox="1"/>
          <p:nvPr/>
        </p:nvSpPr>
        <p:spPr>
          <a:xfrm>
            <a:off x="1618563" y="4317350"/>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7</a:t>
            </a:r>
            <a:endParaRPr b="0" i="0" sz="4800" u="none" cap="none" strike="noStrike">
              <a:solidFill>
                <a:srgbClr val="000000"/>
              </a:solidFill>
              <a:latin typeface="Calibri"/>
              <a:ea typeface="Calibri"/>
              <a:cs typeface="Calibri"/>
              <a:sym typeface="Calibri"/>
            </a:endParaRPr>
          </a:p>
        </p:txBody>
      </p:sp>
      <p:cxnSp>
        <p:nvCxnSpPr>
          <p:cNvPr id="135" name="Google Shape;135;p3"/>
          <p:cNvCxnSpPr/>
          <p:nvPr/>
        </p:nvCxnSpPr>
        <p:spPr>
          <a:xfrm>
            <a:off x="1201561" y="526787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6" name="Google Shape;136;p3"/>
          <p:cNvSpPr txBox="1"/>
          <p:nvPr/>
        </p:nvSpPr>
        <p:spPr>
          <a:xfrm>
            <a:off x="3158738" y="5463311"/>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Recolección</a:t>
            </a:r>
            <a:r>
              <a:rPr lang="es-CO" sz="1500">
                <a:solidFill>
                  <a:srgbClr val="38AA00"/>
                </a:solidFill>
              </a:rPr>
              <a:t> de datos</a:t>
            </a:r>
            <a:endParaRPr b="0" i="0" sz="1500" u="none" cap="none" strike="noStrike">
              <a:solidFill>
                <a:srgbClr val="000000"/>
              </a:solidFill>
              <a:latin typeface="Arial"/>
              <a:ea typeface="Arial"/>
              <a:cs typeface="Arial"/>
              <a:sym typeface="Arial"/>
            </a:endParaRPr>
          </a:p>
        </p:txBody>
      </p:sp>
      <p:sp>
        <p:nvSpPr>
          <p:cNvPr id="137" name="Google Shape;137;p3"/>
          <p:cNvSpPr txBox="1"/>
          <p:nvPr/>
        </p:nvSpPr>
        <p:spPr>
          <a:xfrm>
            <a:off x="3889538" y="4317350"/>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8</a:t>
            </a:r>
            <a:endParaRPr b="0" i="0" sz="4800" u="none" cap="none" strike="noStrike">
              <a:solidFill>
                <a:srgbClr val="000000"/>
              </a:solidFill>
              <a:latin typeface="Calibri"/>
              <a:ea typeface="Calibri"/>
              <a:cs typeface="Calibri"/>
              <a:sym typeface="Calibri"/>
            </a:endParaRPr>
          </a:p>
        </p:txBody>
      </p:sp>
      <p:cxnSp>
        <p:nvCxnSpPr>
          <p:cNvPr id="138" name="Google Shape;138;p3"/>
          <p:cNvCxnSpPr/>
          <p:nvPr/>
        </p:nvCxnSpPr>
        <p:spPr>
          <a:xfrm>
            <a:off x="3472537" y="526787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39" name="Google Shape;139;p3"/>
          <p:cNvSpPr txBox="1"/>
          <p:nvPr/>
        </p:nvSpPr>
        <p:spPr>
          <a:xfrm>
            <a:off x="7374388" y="5463311"/>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Requisitos funcionales </a:t>
            </a:r>
            <a:endParaRPr b="0" i="0" sz="1500" u="none" cap="none" strike="noStrike">
              <a:solidFill>
                <a:srgbClr val="000000"/>
              </a:solidFill>
              <a:latin typeface="Arial"/>
              <a:ea typeface="Arial"/>
              <a:cs typeface="Arial"/>
              <a:sym typeface="Arial"/>
            </a:endParaRPr>
          </a:p>
        </p:txBody>
      </p:sp>
      <p:sp>
        <p:nvSpPr>
          <p:cNvPr id="140" name="Google Shape;140;p3"/>
          <p:cNvSpPr txBox="1"/>
          <p:nvPr/>
        </p:nvSpPr>
        <p:spPr>
          <a:xfrm>
            <a:off x="7965145" y="4317350"/>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10</a:t>
            </a:r>
            <a:endParaRPr b="0" i="0" sz="4800" u="none" cap="none" strike="noStrike">
              <a:solidFill>
                <a:srgbClr val="000000"/>
              </a:solidFill>
              <a:latin typeface="Calibri"/>
              <a:ea typeface="Calibri"/>
              <a:cs typeface="Calibri"/>
              <a:sym typeface="Calibri"/>
            </a:endParaRPr>
          </a:p>
        </p:txBody>
      </p:sp>
      <p:cxnSp>
        <p:nvCxnSpPr>
          <p:cNvPr id="141" name="Google Shape;141;p3"/>
          <p:cNvCxnSpPr/>
          <p:nvPr/>
        </p:nvCxnSpPr>
        <p:spPr>
          <a:xfrm>
            <a:off x="7688187" y="526787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2" name="Google Shape;142;p3"/>
          <p:cNvSpPr txBox="1"/>
          <p:nvPr/>
        </p:nvSpPr>
        <p:spPr>
          <a:xfrm>
            <a:off x="9436863" y="5463311"/>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Prototipo</a:t>
            </a:r>
            <a:endParaRPr b="0" i="0" sz="1500" u="none" cap="none" strike="noStrike">
              <a:solidFill>
                <a:srgbClr val="000000"/>
              </a:solidFill>
              <a:latin typeface="Arial"/>
              <a:ea typeface="Arial"/>
              <a:cs typeface="Arial"/>
              <a:sym typeface="Arial"/>
            </a:endParaRPr>
          </a:p>
        </p:txBody>
      </p:sp>
      <p:sp>
        <p:nvSpPr>
          <p:cNvPr id="143" name="Google Shape;143;p3"/>
          <p:cNvSpPr txBox="1"/>
          <p:nvPr/>
        </p:nvSpPr>
        <p:spPr>
          <a:xfrm>
            <a:off x="9993074" y="4317350"/>
            <a:ext cx="8868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11</a:t>
            </a:r>
            <a:endParaRPr b="0" i="0" sz="4800" u="none" cap="none" strike="noStrike">
              <a:solidFill>
                <a:srgbClr val="000000"/>
              </a:solidFill>
              <a:latin typeface="Calibri"/>
              <a:ea typeface="Calibri"/>
              <a:cs typeface="Calibri"/>
              <a:sym typeface="Calibri"/>
            </a:endParaRPr>
          </a:p>
        </p:txBody>
      </p:sp>
      <p:cxnSp>
        <p:nvCxnSpPr>
          <p:cNvPr id="144" name="Google Shape;144;p3"/>
          <p:cNvCxnSpPr/>
          <p:nvPr/>
        </p:nvCxnSpPr>
        <p:spPr>
          <a:xfrm>
            <a:off x="9747837" y="526787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5" name="Google Shape;145;p3"/>
          <p:cNvSpPr txBox="1"/>
          <p:nvPr/>
        </p:nvSpPr>
        <p:spPr>
          <a:xfrm>
            <a:off x="5146838" y="5463311"/>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Conclusión</a:t>
            </a:r>
            <a:r>
              <a:rPr lang="es-CO" sz="1500">
                <a:solidFill>
                  <a:srgbClr val="38AA00"/>
                </a:solidFill>
              </a:rPr>
              <a:t> </a:t>
            </a:r>
            <a:endParaRPr b="0" i="0" sz="1500" u="none" cap="none" strike="noStrike">
              <a:solidFill>
                <a:srgbClr val="000000"/>
              </a:solidFill>
              <a:latin typeface="Arial"/>
              <a:ea typeface="Arial"/>
              <a:cs typeface="Arial"/>
              <a:sym typeface="Arial"/>
            </a:endParaRPr>
          </a:p>
        </p:txBody>
      </p:sp>
      <p:sp>
        <p:nvSpPr>
          <p:cNvPr id="146" name="Google Shape;146;p3"/>
          <p:cNvSpPr txBox="1"/>
          <p:nvPr/>
        </p:nvSpPr>
        <p:spPr>
          <a:xfrm>
            <a:off x="5894532" y="4317350"/>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lang="es-CO" sz="4800">
                <a:latin typeface="Calibri"/>
                <a:ea typeface="Calibri"/>
                <a:cs typeface="Calibri"/>
                <a:sym typeface="Calibri"/>
              </a:rPr>
              <a:t>9</a:t>
            </a:r>
            <a:endParaRPr b="0" i="0" sz="4800" u="none" cap="none" strike="noStrike">
              <a:solidFill>
                <a:srgbClr val="000000"/>
              </a:solidFill>
              <a:latin typeface="Calibri"/>
              <a:ea typeface="Calibri"/>
              <a:cs typeface="Calibri"/>
              <a:sym typeface="Calibri"/>
            </a:endParaRPr>
          </a:p>
        </p:txBody>
      </p:sp>
      <p:cxnSp>
        <p:nvCxnSpPr>
          <p:cNvPr id="147" name="Google Shape;147;p3"/>
          <p:cNvCxnSpPr/>
          <p:nvPr/>
        </p:nvCxnSpPr>
        <p:spPr>
          <a:xfrm>
            <a:off x="5457812" y="5267872"/>
            <a:ext cx="1366200" cy="2400"/>
          </a:xfrm>
          <a:prstGeom prst="straightConnector1">
            <a:avLst/>
          </a:prstGeom>
          <a:noFill/>
          <a:ln cap="flat" cmpd="sng" w="9525">
            <a:solidFill>
              <a:srgbClr val="38AA00"/>
            </a:solidFill>
            <a:prstDash val="solid"/>
            <a:miter lim="800000"/>
            <a:headEnd len="sm" w="sm" type="none"/>
            <a:tailEnd len="sm" w="sm" type="none"/>
          </a:ln>
        </p:spPr>
      </p:cxnSp>
      <p:sp>
        <p:nvSpPr>
          <p:cNvPr id="148" name="Google Shape;148;p3"/>
          <p:cNvSpPr txBox="1"/>
          <p:nvPr/>
        </p:nvSpPr>
        <p:spPr>
          <a:xfrm>
            <a:off x="579650" y="3325099"/>
            <a:ext cx="1988100" cy="435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lang="es-CO" sz="1500">
                <a:solidFill>
                  <a:srgbClr val="38AA00"/>
                </a:solidFill>
              </a:rPr>
              <a:t>Planteamiento del problema</a:t>
            </a:r>
            <a:endParaRPr b="0" i="0" sz="1500" u="none" cap="none" strike="noStrike">
              <a:solidFill>
                <a:srgbClr val="000000"/>
              </a:solidFill>
              <a:latin typeface="Arial"/>
              <a:ea typeface="Arial"/>
              <a:cs typeface="Arial"/>
              <a:sym typeface="Arial"/>
            </a:endParaRPr>
          </a:p>
        </p:txBody>
      </p:sp>
      <p:sp>
        <p:nvSpPr>
          <p:cNvPr id="149" name="Google Shape;149;p3"/>
          <p:cNvSpPr txBox="1"/>
          <p:nvPr/>
        </p:nvSpPr>
        <p:spPr>
          <a:xfrm>
            <a:off x="1310450" y="2179138"/>
            <a:ext cx="526500" cy="1015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800"/>
              <a:buFont typeface="Arial"/>
              <a:buNone/>
            </a:pPr>
            <a:r>
              <a:rPr b="0" i="0" lang="es-CO" sz="4800" u="none" cap="none" strike="noStrike">
                <a:solidFill>
                  <a:srgbClr val="000000"/>
                </a:solidFill>
                <a:latin typeface="Calibri"/>
                <a:ea typeface="Calibri"/>
                <a:cs typeface="Calibri"/>
                <a:sym typeface="Calibri"/>
              </a:rPr>
              <a:t>1</a:t>
            </a:r>
            <a:endParaRPr b="0" i="0" sz="4800" u="none" cap="none" strike="noStrike">
              <a:solidFill>
                <a:srgbClr val="000000"/>
              </a:solidFill>
              <a:latin typeface="Calibri"/>
              <a:ea typeface="Calibri"/>
              <a:cs typeface="Calibri"/>
              <a:sym typeface="Calibri"/>
            </a:endParaRPr>
          </a:p>
        </p:txBody>
      </p:sp>
      <p:cxnSp>
        <p:nvCxnSpPr>
          <p:cNvPr id="150" name="Google Shape;150;p3"/>
          <p:cNvCxnSpPr/>
          <p:nvPr/>
        </p:nvCxnSpPr>
        <p:spPr>
          <a:xfrm>
            <a:off x="893449" y="3129659"/>
            <a:ext cx="1366200" cy="2400"/>
          </a:xfrm>
          <a:prstGeom prst="straightConnector1">
            <a:avLst/>
          </a:prstGeom>
          <a:noFill/>
          <a:ln cap="flat" cmpd="sng" w="9525">
            <a:solidFill>
              <a:srgbClr val="38AA00"/>
            </a:solidFill>
            <a:prstDash val="solid"/>
            <a:miter lim="800000"/>
            <a:headEnd len="sm" w="sm" type="none"/>
            <a:tailEnd len="sm" w="sm"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6"/>
          <p:cNvSpPr txBox="1"/>
          <p:nvPr/>
        </p:nvSpPr>
        <p:spPr>
          <a:xfrm>
            <a:off x="690750" y="2636250"/>
            <a:ext cx="5459100" cy="2970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es-CO"/>
              <a:t>El bar DisruptivoClub se encuentra ubicado en la localidad de Chapinero y se especializa en la preparación de bebidas gastronómicas.</a:t>
            </a:r>
            <a:endParaRPr/>
          </a:p>
          <a:p>
            <a:pPr indent="0" lvl="0" marL="0" rtl="0" algn="l">
              <a:lnSpc>
                <a:spcPct val="150000"/>
              </a:lnSpc>
              <a:spcBef>
                <a:spcPts val="1200"/>
              </a:spcBef>
              <a:spcAft>
                <a:spcPts val="0"/>
              </a:spcAft>
              <a:buClr>
                <a:schemeClr val="dk1"/>
              </a:buClr>
              <a:buSzPts val="1100"/>
              <a:buFont typeface="Arial"/>
              <a:buNone/>
            </a:pPr>
            <a:r>
              <a:rPr lang="es-CO"/>
              <a:t> A través de una entrevista realizada al propietario, se identificaron oportunidades para mejorar el servicio y la experiencia de los usuarios mediante la implementación de un sistema de visualización para el establecimiento.</a:t>
            </a:r>
            <a:endParaRPr sz="1200">
              <a:solidFill>
                <a:schemeClr val="dk1"/>
              </a:solidFill>
              <a:highlight>
                <a:schemeClr val="lt1"/>
              </a:highlight>
            </a:endParaRPr>
          </a:p>
          <a:p>
            <a:pPr indent="0" lvl="0" marL="0" marR="0" rtl="0" algn="l">
              <a:lnSpc>
                <a:spcPct val="150000"/>
              </a:lnSpc>
              <a:spcBef>
                <a:spcPts val="1200"/>
              </a:spcBef>
              <a:spcAft>
                <a:spcPts val="0"/>
              </a:spcAft>
              <a:buClr>
                <a:srgbClr val="000000"/>
              </a:buClr>
              <a:buSzPts val="1400"/>
              <a:buFont typeface="Arial"/>
              <a:buNone/>
            </a:pPr>
            <a:r>
              <a:t/>
            </a:r>
            <a:endParaRPr/>
          </a:p>
        </p:txBody>
      </p:sp>
      <p:sp>
        <p:nvSpPr>
          <p:cNvPr id="156" name="Google Shape;156;p6"/>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57" name="Google Shape;157;p6"/>
          <p:cNvSpPr txBox="1"/>
          <p:nvPr/>
        </p:nvSpPr>
        <p:spPr>
          <a:xfrm>
            <a:off x="690750" y="263525"/>
            <a:ext cx="4796100" cy="1182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lang="es-CO" sz="3600">
                <a:solidFill>
                  <a:srgbClr val="38AA00"/>
                </a:solidFill>
              </a:rPr>
              <a:t>Planteamiento</a:t>
            </a:r>
            <a:r>
              <a:rPr lang="es-CO" sz="3600">
                <a:solidFill>
                  <a:srgbClr val="38AA00"/>
                </a:solidFill>
              </a:rPr>
              <a:t> del </a:t>
            </a:r>
            <a:endParaRPr sz="3600">
              <a:solidFill>
                <a:srgbClr val="38AA00"/>
              </a:solidFill>
            </a:endParaRPr>
          </a:p>
          <a:p>
            <a:pPr indent="0" lvl="0" marL="0" marR="0" rtl="0" algn="l">
              <a:lnSpc>
                <a:spcPct val="90000"/>
              </a:lnSpc>
              <a:spcBef>
                <a:spcPts val="0"/>
              </a:spcBef>
              <a:spcAft>
                <a:spcPts val="0"/>
              </a:spcAft>
              <a:buClr>
                <a:srgbClr val="000000"/>
              </a:buClr>
              <a:buSzPts val="3600"/>
              <a:buFont typeface="Arial"/>
              <a:buNone/>
            </a:pPr>
            <a:r>
              <a:rPr lang="es-CO" sz="3600">
                <a:solidFill>
                  <a:srgbClr val="38AA00"/>
                </a:solidFill>
              </a:rPr>
              <a:t>problema</a:t>
            </a:r>
            <a:endParaRPr sz="3600">
              <a:solidFill>
                <a:srgbClr val="38AA00"/>
              </a:solidFill>
            </a:endParaRPr>
          </a:p>
        </p:txBody>
      </p:sp>
      <p:pic>
        <p:nvPicPr>
          <p:cNvPr id="158" name="Google Shape;158;p6"/>
          <p:cNvPicPr preferRelativeResize="0"/>
          <p:nvPr/>
        </p:nvPicPr>
        <p:blipFill rotWithShape="1">
          <a:blip r:embed="rId4">
            <a:alphaModFix/>
          </a:blip>
          <a:srcRect b="0" l="0" r="0" t="0"/>
          <a:stretch/>
        </p:blipFill>
        <p:spPr>
          <a:xfrm>
            <a:off x="7389175" y="2057950"/>
            <a:ext cx="3927575" cy="2514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2" name="Shape 162"/>
        <p:cNvGrpSpPr/>
        <p:nvPr/>
      </p:nvGrpSpPr>
      <p:grpSpPr>
        <a:xfrm>
          <a:off x="0" y="0"/>
          <a:ext cx="0" cy="0"/>
          <a:chOff x="0" y="0"/>
          <a:chExt cx="0" cy="0"/>
        </a:xfrm>
      </p:grpSpPr>
      <p:sp>
        <p:nvSpPr>
          <p:cNvPr id="163" name="Google Shape;163;g1f5331a6543_1_3"/>
          <p:cNvSpPr txBox="1"/>
          <p:nvPr/>
        </p:nvSpPr>
        <p:spPr>
          <a:xfrm>
            <a:off x="690750" y="2636250"/>
            <a:ext cx="5459100" cy="1677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t/>
            </a:r>
            <a:endParaRPr/>
          </a:p>
          <a:p>
            <a:pPr indent="0" lvl="0" marL="0" rtl="0" algn="l">
              <a:lnSpc>
                <a:spcPct val="150000"/>
              </a:lnSpc>
              <a:spcBef>
                <a:spcPts val="1200"/>
              </a:spcBef>
              <a:spcAft>
                <a:spcPts val="0"/>
              </a:spcAft>
              <a:buClr>
                <a:schemeClr val="dk1"/>
              </a:buClr>
              <a:buSzPts val="1100"/>
              <a:buFont typeface="Arial"/>
              <a:buNone/>
            </a:pPr>
            <a:r>
              <a:rPr lang="es-CO">
                <a:solidFill>
                  <a:srgbClr val="0D0D0D"/>
                </a:solidFill>
                <a:highlight>
                  <a:srgbClr val="FFFFFF"/>
                </a:highlight>
                <a:latin typeface="Roboto"/>
                <a:ea typeface="Roboto"/>
                <a:cs typeface="Roboto"/>
                <a:sym typeface="Roboto"/>
              </a:rPr>
              <a:t>¿Cómo se podría optimizar la experiencia de los clientes al ordenar en bares mediante un sistema de visualización de un menú digital?</a:t>
            </a:r>
            <a:endParaRPr>
              <a:solidFill>
                <a:srgbClr val="0D0D0D"/>
              </a:solidFill>
              <a:highlight>
                <a:srgbClr val="FFFFFF"/>
              </a:highlight>
              <a:latin typeface="Roboto"/>
              <a:ea typeface="Roboto"/>
              <a:cs typeface="Roboto"/>
              <a:sym typeface="Roboto"/>
            </a:endParaRPr>
          </a:p>
          <a:p>
            <a:pPr indent="0" lvl="0" marL="0" marR="0" rtl="0" algn="l">
              <a:lnSpc>
                <a:spcPct val="150000"/>
              </a:lnSpc>
              <a:spcBef>
                <a:spcPts val="1200"/>
              </a:spcBef>
              <a:spcAft>
                <a:spcPts val="0"/>
              </a:spcAft>
              <a:buClr>
                <a:srgbClr val="000000"/>
              </a:buClr>
              <a:buSzPts val="1400"/>
              <a:buFont typeface="Arial"/>
              <a:buNone/>
            </a:pPr>
            <a:r>
              <a:t/>
            </a:r>
            <a:endParaRPr/>
          </a:p>
        </p:txBody>
      </p:sp>
      <p:sp>
        <p:nvSpPr>
          <p:cNvPr id="164" name="Google Shape;164;g1f5331a6543_1_3"/>
          <p:cNvSpPr txBox="1"/>
          <p:nvPr/>
        </p:nvSpPr>
        <p:spPr>
          <a:xfrm>
            <a:off x="0" y="0"/>
            <a:ext cx="30000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s-CO" sz="1100" u="none" cap="none" strike="noStrike">
                <a:solidFill>
                  <a:srgbClr val="FFFFFF"/>
                </a:solidFill>
                <a:latin typeface="Arial"/>
                <a:ea typeface="Arial"/>
                <a:cs typeface="Arial"/>
                <a:sym typeface="Arial"/>
              </a:rPr>
              <a:t>Problema</a:t>
            </a:r>
            <a:endParaRPr b="0" i="0" sz="1400" u="none" cap="none" strike="noStrike">
              <a:solidFill>
                <a:srgbClr val="000000"/>
              </a:solidFill>
              <a:latin typeface="Arial"/>
              <a:ea typeface="Arial"/>
              <a:cs typeface="Arial"/>
              <a:sym typeface="Arial"/>
            </a:endParaRPr>
          </a:p>
        </p:txBody>
      </p:sp>
      <p:sp>
        <p:nvSpPr>
          <p:cNvPr id="165" name="Google Shape;165;g1f5331a6543_1_3"/>
          <p:cNvSpPr txBox="1"/>
          <p:nvPr/>
        </p:nvSpPr>
        <p:spPr>
          <a:xfrm>
            <a:off x="690750" y="263525"/>
            <a:ext cx="4796100" cy="6834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600"/>
              <a:buFont typeface="Arial"/>
              <a:buNone/>
            </a:pPr>
            <a:r>
              <a:rPr lang="es-CO" sz="3600">
                <a:solidFill>
                  <a:srgbClr val="38AA00"/>
                </a:solidFill>
              </a:rPr>
              <a:t>Pregunta problema</a:t>
            </a:r>
            <a:endParaRPr b="0" i="0" sz="3600" u="none" cap="none" strike="noStrike">
              <a:solidFill>
                <a:srgbClr val="38AA00"/>
              </a:solidFill>
              <a:latin typeface="Arial"/>
              <a:ea typeface="Arial"/>
              <a:cs typeface="Arial"/>
              <a:sym typeface="Arial"/>
            </a:endParaRPr>
          </a:p>
        </p:txBody>
      </p:sp>
      <p:pic>
        <p:nvPicPr>
          <p:cNvPr id="166" name="Google Shape;166;g1f5331a6543_1_3"/>
          <p:cNvPicPr preferRelativeResize="0"/>
          <p:nvPr/>
        </p:nvPicPr>
        <p:blipFill rotWithShape="1">
          <a:blip r:embed="rId4">
            <a:alphaModFix/>
          </a:blip>
          <a:srcRect b="0" l="0" r="0" t="0"/>
          <a:stretch/>
        </p:blipFill>
        <p:spPr>
          <a:xfrm>
            <a:off x="7389175" y="2057950"/>
            <a:ext cx="3927575" cy="2514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4"/>
          <p:cNvSpPr txBox="1"/>
          <p:nvPr/>
        </p:nvSpPr>
        <p:spPr>
          <a:xfrm>
            <a:off x="837049" y="569300"/>
            <a:ext cx="5832300" cy="676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38AA00"/>
              </a:buClr>
              <a:buSzPts val="4400"/>
              <a:buFont typeface="Work Sans Light"/>
              <a:buNone/>
            </a:pPr>
            <a:r>
              <a:rPr b="0" i="0" lang="es-CO" sz="4400" u="none" cap="none" strike="noStrike">
                <a:solidFill>
                  <a:srgbClr val="38AA00"/>
                </a:solidFill>
                <a:latin typeface="Arial"/>
                <a:ea typeface="Arial"/>
                <a:cs typeface="Arial"/>
                <a:sym typeface="Arial"/>
              </a:rPr>
              <a:t>Objetivo general </a:t>
            </a:r>
            <a:endParaRPr b="0" i="0" sz="1400" u="none" cap="none" strike="noStrike">
              <a:solidFill>
                <a:srgbClr val="000000"/>
              </a:solidFill>
              <a:latin typeface="Arial"/>
              <a:ea typeface="Arial"/>
              <a:cs typeface="Arial"/>
              <a:sym typeface="Arial"/>
            </a:endParaRPr>
          </a:p>
        </p:txBody>
      </p:sp>
      <p:sp>
        <p:nvSpPr>
          <p:cNvPr id="172" name="Google Shape;172;p4"/>
          <p:cNvSpPr txBox="1"/>
          <p:nvPr/>
        </p:nvSpPr>
        <p:spPr>
          <a:xfrm>
            <a:off x="9128950" y="4060650"/>
            <a:ext cx="1413600" cy="676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chemeClr val="dk1"/>
              </a:solidFill>
              <a:latin typeface="Calibri"/>
              <a:ea typeface="Calibri"/>
              <a:cs typeface="Calibri"/>
              <a:sym typeface="Calibri"/>
            </a:endParaRPr>
          </a:p>
        </p:txBody>
      </p:sp>
      <p:pic>
        <p:nvPicPr>
          <p:cNvPr id="173" name="Google Shape;173;p4"/>
          <p:cNvPicPr preferRelativeResize="0"/>
          <p:nvPr/>
        </p:nvPicPr>
        <p:blipFill rotWithShape="1">
          <a:blip r:embed="rId4">
            <a:alphaModFix/>
          </a:blip>
          <a:srcRect b="0" l="0" r="0" t="0"/>
          <a:stretch/>
        </p:blipFill>
        <p:spPr>
          <a:xfrm>
            <a:off x="6887250" y="1364050"/>
            <a:ext cx="4279724" cy="4279724"/>
          </a:xfrm>
          <a:prstGeom prst="rect">
            <a:avLst/>
          </a:prstGeom>
          <a:noFill/>
          <a:ln>
            <a:noFill/>
          </a:ln>
        </p:spPr>
      </p:pic>
      <p:sp>
        <p:nvSpPr>
          <p:cNvPr id="174" name="Google Shape;174;p4"/>
          <p:cNvSpPr txBox="1"/>
          <p:nvPr/>
        </p:nvSpPr>
        <p:spPr>
          <a:xfrm>
            <a:off x="597325" y="2349501"/>
            <a:ext cx="5832300" cy="2462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lang="es-CO" sz="1300">
                <a:solidFill>
                  <a:srgbClr val="0D0D0D"/>
                </a:solidFill>
                <a:highlight>
                  <a:srgbClr val="FFFFFF"/>
                </a:highlight>
              </a:rPr>
              <a:t>Desarrollar e implementar una funcionalidad de personalización detallada de menús en la plataforma EMEN para un establecimiento específico, asegurando que refleje su identidad única mediante la carga y edición sencilla de imágenes y descripciones de productos. Los propietarios del bar podrán actualizar instantáneamente los precios y la disponibilidad de productos en su menú digital. La plataforma se adaptará a dispositivos móviles, tablets y pantallas de visualización en el bar, y se proporcionará un servicio de soporte técnico dedicado para resolver cualquier incidencia</a:t>
            </a:r>
            <a:endParaRPr i="0" sz="1300" u="none" cap="none" strike="noStrike">
              <a:solidFill>
                <a:schemeClr val="dk1"/>
              </a:solidFill>
            </a:endParaRPr>
          </a:p>
          <a:p>
            <a:pPr indent="0" lvl="0" marL="0" marR="0" rtl="0" algn="l">
              <a:lnSpc>
                <a:spcPct val="100000"/>
              </a:lnSpc>
              <a:spcBef>
                <a:spcPts val="0"/>
              </a:spcBef>
              <a:spcAft>
                <a:spcPts val="0"/>
              </a:spcAft>
              <a:buClr>
                <a:srgbClr val="000000"/>
              </a:buClr>
              <a:buSzPts val="14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5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8" name="Shape 178"/>
        <p:cNvGrpSpPr/>
        <p:nvPr/>
      </p:nvGrpSpPr>
      <p:grpSpPr>
        <a:xfrm>
          <a:off x="0" y="0"/>
          <a:ext cx="0" cy="0"/>
          <a:chOff x="0" y="0"/>
          <a:chExt cx="0" cy="0"/>
        </a:xfrm>
      </p:grpSpPr>
      <p:sp>
        <p:nvSpPr>
          <p:cNvPr id="179" name="Google Shape;179;p5"/>
          <p:cNvSpPr txBox="1"/>
          <p:nvPr/>
        </p:nvSpPr>
        <p:spPr>
          <a:xfrm>
            <a:off x="882450" y="1731575"/>
            <a:ext cx="5193600" cy="59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solidFill>
                <a:srgbClr val="0D0D0D"/>
              </a:solidFill>
              <a:highlight>
                <a:srgbClr val="FFFFFF"/>
              </a:highlight>
            </a:endParaRPr>
          </a:p>
          <a:p>
            <a:pPr indent="0" lvl="0" marL="457200" rtl="0" algn="l">
              <a:lnSpc>
                <a:spcPct val="115000"/>
              </a:lnSpc>
              <a:spcBef>
                <a:spcPts val="0"/>
              </a:spcBef>
              <a:spcAft>
                <a:spcPts val="0"/>
              </a:spcAft>
              <a:buNone/>
            </a:pPr>
            <a:r>
              <a:t/>
            </a:r>
            <a:endParaRPr sz="1200">
              <a:solidFill>
                <a:srgbClr val="0D0D0D"/>
              </a:solidFill>
              <a:highlight>
                <a:srgbClr val="FFFFFF"/>
              </a:highlight>
              <a:latin typeface="Roboto"/>
              <a:ea typeface="Roboto"/>
              <a:cs typeface="Roboto"/>
              <a:sym typeface="Roboto"/>
            </a:endParaRPr>
          </a:p>
        </p:txBody>
      </p:sp>
      <p:sp>
        <p:nvSpPr>
          <p:cNvPr id="180" name="Google Shape;180;p5"/>
          <p:cNvSpPr txBox="1"/>
          <p:nvPr/>
        </p:nvSpPr>
        <p:spPr>
          <a:xfrm>
            <a:off x="2422725" y="560075"/>
            <a:ext cx="6812400" cy="7941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Objetivos específicos</a:t>
            </a:r>
            <a:endParaRPr b="0" i="0" sz="4400" u="none" cap="none" strike="noStrike">
              <a:solidFill>
                <a:srgbClr val="000000"/>
              </a:solidFill>
              <a:latin typeface="Arial"/>
              <a:ea typeface="Arial"/>
              <a:cs typeface="Arial"/>
              <a:sym typeface="Arial"/>
            </a:endParaRPr>
          </a:p>
        </p:txBody>
      </p:sp>
      <p:pic>
        <p:nvPicPr>
          <p:cNvPr id="181" name="Google Shape;181;p5"/>
          <p:cNvPicPr preferRelativeResize="0"/>
          <p:nvPr/>
        </p:nvPicPr>
        <p:blipFill rotWithShape="1">
          <a:blip r:embed="rId4">
            <a:alphaModFix/>
          </a:blip>
          <a:srcRect b="0" l="0" r="0" t="0"/>
          <a:stretch/>
        </p:blipFill>
        <p:spPr>
          <a:xfrm>
            <a:off x="5880500" y="1652475"/>
            <a:ext cx="5554800" cy="3751900"/>
          </a:xfrm>
          <a:prstGeom prst="rect">
            <a:avLst/>
          </a:prstGeom>
          <a:noFill/>
          <a:ln>
            <a:noFill/>
          </a:ln>
        </p:spPr>
      </p:pic>
      <p:sp>
        <p:nvSpPr>
          <p:cNvPr id="182" name="Google Shape;182;p5"/>
          <p:cNvSpPr txBox="1"/>
          <p:nvPr/>
        </p:nvSpPr>
        <p:spPr>
          <a:xfrm>
            <a:off x="615250" y="1878875"/>
            <a:ext cx="4964100" cy="378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CO" sz="1300">
                <a:solidFill>
                  <a:srgbClr val="222222"/>
                </a:solidFill>
                <a:highlight>
                  <a:srgbClr val="FFFFFF"/>
                </a:highlight>
              </a:rPr>
              <a:t>*</a:t>
            </a:r>
            <a:r>
              <a:rPr lang="es-CO" sz="1300">
                <a:solidFill>
                  <a:srgbClr val="222222"/>
                </a:solidFill>
                <a:highlight>
                  <a:srgbClr val="FFFFFF"/>
                </a:highlight>
              </a:rPr>
              <a:t> Organizar el menú de forma intuitiva, con opciones de desplazamiento suave y rápida para explorar los elementos del menú.</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a:p>
            <a:pPr indent="0" lvl="0" marL="0" rtl="0" algn="l">
              <a:spcBef>
                <a:spcPts val="0"/>
              </a:spcBef>
              <a:spcAft>
                <a:spcPts val="0"/>
              </a:spcAft>
              <a:buNone/>
            </a:pPr>
            <a:r>
              <a:rPr lang="es-CO" sz="1300">
                <a:solidFill>
                  <a:srgbClr val="222222"/>
                </a:solidFill>
                <a:highlight>
                  <a:srgbClr val="FFFFFF"/>
                </a:highlight>
              </a:rPr>
              <a:t>*  Presentar imágenes de alta calidad de cada elemento del menú para aumentar el atractivo visual.</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a:p>
            <a:pPr indent="0" lvl="0" marL="0" rtl="0" algn="l">
              <a:spcBef>
                <a:spcPts val="0"/>
              </a:spcBef>
              <a:spcAft>
                <a:spcPts val="0"/>
              </a:spcAft>
              <a:buNone/>
            </a:pPr>
            <a:r>
              <a:rPr lang="es-CO" sz="1300">
                <a:solidFill>
                  <a:srgbClr val="222222"/>
                </a:solidFill>
                <a:highlight>
                  <a:srgbClr val="FFFFFF"/>
                </a:highlight>
              </a:rPr>
              <a:t>* Ofrecer descripciones detalladas y atractivas de los platos, incluyendo ingredientes, preparación y presentación.</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a:p>
            <a:pPr indent="0" lvl="0" marL="0" rtl="0" algn="l">
              <a:spcBef>
                <a:spcPts val="0"/>
              </a:spcBef>
              <a:spcAft>
                <a:spcPts val="0"/>
              </a:spcAft>
              <a:buNone/>
            </a:pPr>
            <a:r>
              <a:rPr lang="es-CO" sz="1300">
                <a:solidFill>
                  <a:srgbClr val="222222"/>
                </a:solidFill>
                <a:highlight>
                  <a:srgbClr val="FFFFFF"/>
                </a:highlight>
              </a:rPr>
              <a:t>* Proporcionar información sobre alérgenos e ingredientes potencialmente problemáticos para ayudar a los clientes a tomar decisiones informadas.</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a:p>
            <a:pPr indent="0" lvl="0" marL="0" rtl="0" algn="l">
              <a:spcBef>
                <a:spcPts val="0"/>
              </a:spcBef>
              <a:spcAft>
                <a:spcPts val="0"/>
              </a:spcAft>
              <a:buNone/>
            </a:pPr>
            <a:r>
              <a:rPr lang="es-CO" sz="1300">
                <a:solidFill>
                  <a:srgbClr val="222222"/>
                </a:solidFill>
                <a:highlight>
                  <a:srgbClr val="FFFFFF"/>
                </a:highlight>
              </a:rPr>
              <a:t>*  Integrar un sistema de búsqueda para que los usuarios puedan encontrar rápidamente elementos específicos en el menú.</a:t>
            </a:r>
            <a:endParaRPr sz="1300">
              <a:solidFill>
                <a:srgbClr val="222222"/>
              </a:solidFill>
              <a:highlight>
                <a:srgbClr val="FFFFFF"/>
              </a:highlight>
            </a:endParaRPr>
          </a:p>
          <a:p>
            <a:pPr indent="0" lvl="0" marL="0" rtl="0" algn="l">
              <a:spcBef>
                <a:spcPts val="0"/>
              </a:spcBef>
              <a:spcAft>
                <a:spcPts val="0"/>
              </a:spcAft>
              <a:buNone/>
            </a:pPr>
            <a:r>
              <a:t/>
            </a:r>
            <a:endParaRPr sz="1300">
              <a:solidFill>
                <a:srgbClr val="222222"/>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g2c66d943566_0_8"/>
          <p:cNvSpPr txBox="1"/>
          <p:nvPr/>
        </p:nvSpPr>
        <p:spPr>
          <a:xfrm>
            <a:off x="850425" y="1773050"/>
            <a:ext cx="4462800" cy="3729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lang="es-CO"/>
              <a:t>El proyecto EMEN tiene como objetivo principal la creación de una plataforma que servirá para la visualización digital de menús digitales en bares. Se llevará a cabo una personalización detallada de cada menú, asegurando que refleje la identidad única de cada establecimiento, con énfasis en la inclusión de imágenes atractivas y descripciones completas de los productos. Asimismo, se implementarán funciones avanzadas para garantizar la actualización instantánea de precios, brindando una experiencia ágil y dinámica. La plataforma estará diseñada para ser compatible con dispositivos móviles, tablets y pantallas de visualización en los propios bares.</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188" name="Google Shape;188;g2c66d943566_0_8"/>
          <p:cNvSpPr txBox="1"/>
          <p:nvPr/>
        </p:nvSpPr>
        <p:spPr>
          <a:xfrm>
            <a:off x="705650" y="507450"/>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lang="es-CO" sz="4400">
                <a:solidFill>
                  <a:srgbClr val="38AA00"/>
                </a:solidFill>
              </a:rPr>
              <a:t>Del</a:t>
            </a:r>
            <a:r>
              <a:rPr lang="es-CO" sz="4400">
                <a:solidFill>
                  <a:srgbClr val="38AA00"/>
                </a:solidFill>
              </a:rPr>
              <a:t>imitaciones</a:t>
            </a:r>
            <a:r>
              <a:rPr lang="es-CO" sz="4400">
                <a:solidFill>
                  <a:srgbClr val="38AA00"/>
                </a:solidFill>
              </a:rPr>
              <a:t> y alcance</a:t>
            </a:r>
            <a:endParaRPr b="0" i="0" sz="1400" u="none" cap="none" strike="noStrike">
              <a:solidFill>
                <a:srgbClr val="000000"/>
              </a:solidFill>
              <a:latin typeface="Arial"/>
              <a:ea typeface="Arial"/>
              <a:cs typeface="Arial"/>
              <a:sym typeface="Arial"/>
            </a:endParaRPr>
          </a:p>
        </p:txBody>
      </p:sp>
      <p:pic>
        <p:nvPicPr>
          <p:cNvPr id="189" name="Google Shape;189;g2c66d943566_0_8"/>
          <p:cNvPicPr preferRelativeResize="0"/>
          <p:nvPr/>
        </p:nvPicPr>
        <p:blipFill>
          <a:blip r:embed="rId4">
            <a:alphaModFix/>
          </a:blip>
          <a:stretch>
            <a:fillRect/>
          </a:stretch>
        </p:blipFill>
        <p:spPr>
          <a:xfrm>
            <a:off x="5845275" y="1482600"/>
            <a:ext cx="5956475" cy="39140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8"/>
          <p:cNvSpPr txBox="1"/>
          <p:nvPr/>
        </p:nvSpPr>
        <p:spPr>
          <a:xfrm>
            <a:off x="705650" y="1935900"/>
            <a:ext cx="6944700" cy="3032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200"/>
              </a:spcBef>
              <a:spcAft>
                <a:spcPts val="0"/>
              </a:spcAft>
              <a:buClr>
                <a:schemeClr val="dk1"/>
              </a:buClr>
              <a:buSzPts val="1100"/>
              <a:buFont typeface="Arial"/>
              <a:buNone/>
            </a:pPr>
            <a:r>
              <a:rPr b="0" i="0" lang="es-CO" sz="1400" u="none" cap="none" strike="noStrike">
                <a:solidFill>
                  <a:srgbClr val="000000"/>
                </a:solidFill>
                <a:latin typeface="Arial"/>
                <a:ea typeface="Arial"/>
                <a:cs typeface="Arial"/>
                <a:sym typeface="Arial"/>
              </a:rPr>
              <a:t>En el contexto altamente competitivo de la industria de bares, la creación de un menú digital se erige como una estrategia esencial para ofrecer una experiencia gastronómica distintiva y sobresaliente a los clientes. La combinación de un diseño atractivo con una funcionalidad interactiva se vuelve crucial para destacarse en este entorno altamente disputado. Por lo tanto, la elaboración de un menú digital bien diseñado y altamente interactivo se presenta como un factor determinante para alcanzar el éxito en este sector. Este menú digital debe ser atractivo visualmente, ofrecer una amplia gama de opciones, ser rentable y coherente con la identidad y el enfoque del establecimiento, contribuyendo así a una experiencia del cliente satisfactoria y memorable.</a:t>
            </a:r>
            <a:endParaRPr b="0" i="0" sz="1400" u="none" cap="none" strike="noStrike">
              <a:solidFill>
                <a:srgbClr val="000000"/>
              </a:solidFill>
              <a:latin typeface="Arial"/>
              <a:ea typeface="Arial"/>
              <a:cs typeface="Arial"/>
              <a:sym typeface="Arial"/>
            </a:endParaRPr>
          </a:p>
          <a:p>
            <a:pPr indent="0" lvl="0" marL="0" marR="0" rtl="0" algn="l">
              <a:lnSpc>
                <a:spcPct val="115000"/>
              </a:lnSpc>
              <a:spcBef>
                <a:spcPts val="1200"/>
              </a:spcBef>
              <a:spcAft>
                <a:spcPts val="1200"/>
              </a:spcAft>
              <a:buClr>
                <a:srgbClr val="000000"/>
              </a:buClr>
              <a:buSzPts val="1100"/>
              <a:buFont typeface="Arial"/>
              <a:buNone/>
            </a:pPr>
            <a:r>
              <a:t/>
            </a:r>
            <a:endParaRPr b="1" i="0" sz="1100" u="none" cap="none" strike="noStrike">
              <a:solidFill>
                <a:srgbClr val="000000"/>
              </a:solidFill>
              <a:latin typeface="Arial"/>
              <a:ea typeface="Arial"/>
              <a:cs typeface="Arial"/>
              <a:sym typeface="Arial"/>
            </a:endParaRPr>
          </a:p>
        </p:txBody>
      </p:sp>
      <p:sp>
        <p:nvSpPr>
          <p:cNvPr id="195" name="Google Shape;195;p8"/>
          <p:cNvSpPr txBox="1"/>
          <p:nvPr/>
        </p:nvSpPr>
        <p:spPr>
          <a:xfrm>
            <a:off x="2526250" y="538375"/>
            <a:ext cx="6481200" cy="794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400"/>
              <a:buFont typeface="Arial"/>
              <a:buNone/>
            </a:pPr>
            <a:r>
              <a:rPr b="0" i="0" lang="es-CO" sz="4400" u="none" cap="none" strike="noStrike">
                <a:solidFill>
                  <a:srgbClr val="38AA00"/>
                </a:solidFill>
                <a:latin typeface="Arial"/>
                <a:ea typeface="Arial"/>
                <a:cs typeface="Arial"/>
                <a:sym typeface="Arial"/>
              </a:rPr>
              <a:t>Justificaciòn</a:t>
            </a:r>
            <a:endParaRPr b="0" i="0" sz="1400" u="none" cap="none" strike="noStrike">
              <a:solidFill>
                <a:srgbClr val="000000"/>
              </a:solidFill>
              <a:latin typeface="Arial"/>
              <a:ea typeface="Arial"/>
              <a:cs typeface="Arial"/>
              <a:sym typeface="Arial"/>
            </a:endParaRPr>
          </a:p>
        </p:txBody>
      </p:sp>
      <p:pic>
        <p:nvPicPr>
          <p:cNvPr id="196" name="Google Shape;196;p8"/>
          <p:cNvPicPr preferRelativeResize="0"/>
          <p:nvPr/>
        </p:nvPicPr>
        <p:blipFill rotWithShape="1">
          <a:blip r:embed="rId4">
            <a:alphaModFix/>
          </a:blip>
          <a:srcRect b="0" l="0" r="0" t="0"/>
          <a:stretch/>
        </p:blipFill>
        <p:spPr>
          <a:xfrm>
            <a:off x="8463175" y="1513150"/>
            <a:ext cx="2857500" cy="4286250"/>
          </a:xfrm>
          <a:prstGeom prst="rect">
            <a:avLst/>
          </a:prstGeom>
          <a:noFill/>
          <a:ln>
            <a:noFill/>
          </a:ln>
        </p:spPr>
      </p:pic>
      <p:pic>
        <p:nvPicPr>
          <p:cNvPr id="197" name="Google Shape;197;p8"/>
          <p:cNvPicPr preferRelativeResize="0"/>
          <p:nvPr/>
        </p:nvPicPr>
        <p:blipFill rotWithShape="1">
          <a:blip r:embed="rId5">
            <a:alphaModFix/>
          </a:blip>
          <a:srcRect b="24011" l="23687" r="24172" t="24016"/>
          <a:stretch/>
        </p:blipFill>
        <p:spPr>
          <a:xfrm>
            <a:off x="11316750" y="5856750"/>
            <a:ext cx="830477" cy="8208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